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0" name="Shape 140"/>
          <p:cNvSpPr/>
          <p:nvPr>
            <p:ph type="sldImg"/>
          </p:nvPr>
        </p:nvSpPr>
        <p:spPr>
          <a:xfrm>
            <a:off x="1143000" y="685800"/>
            <a:ext cx="4572000" cy="3429000"/>
          </a:xfrm>
          <a:prstGeom prst="rect">
            <a:avLst/>
          </a:prstGeom>
        </p:spPr>
        <p:txBody>
          <a:bodyPr/>
          <a:lstStyle/>
          <a:p>
            <a:pPr/>
          </a:p>
        </p:txBody>
      </p:sp>
      <p:sp>
        <p:nvSpPr>
          <p:cNvPr id="141" name="Shape 14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lvl1pPr>
              <a:defRPr sz="1200">
                <a:latin typeface="Calibri"/>
                <a:ea typeface="Calibri"/>
                <a:cs typeface="Calibri"/>
                <a:sym typeface="Calibri"/>
              </a:defRPr>
            </a:lvl1pPr>
          </a:lstStyle>
          <a:p>
            <a:pPr/>
            <a:r>
              <a:t>Seems like baseball is in the air, from the investigation yesterday to google’s doodle today. In this project, i’m looking at a predictive model for major league baseball game attendance. I used baseball reference.com as my site to scrape from.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defRPr sz="1200">
                <a:latin typeface="Calibri"/>
                <a:ea typeface="Calibri"/>
                <a:cs typeface="Calibri"/>
                <a:sym typeface="Calibri"/>
              </a:defRPr>
            </a:pPr>
            <a:r>
              <a:t>i thought about trees.</a:t>
            </a:r>
          </a:p>
          <a:p>
            <a:pPr>
              <a:defRPr sz="1200">
                <a:latin typeface="Calibri"/>
                <a:ea typeface="Calibri"/>
                <a:cs typeface="Calibri"/>
                <a:sym typeface="Calibri"/>
              </a:defRPr>
            </a:pPr>
            <a:r>
              <a:t>tree models i mean  </a:t>
            </a:r>
          </a:p>
          <a:p>
            <a:pPr>
              <a:defRPr sz="1200">
                <a:latin typeface="Calibri"/>
                <a:ea typeface="Calibri"/>
                <a:cs typeface="Calibri"/>
                <a:sym typeface="Calibri"/>
              </a:defRPr>
            </a:pPr>
            <a:r>
              <a:t>this will automatically take care of interaction features that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defRPr sz="1200">
                <a:latin typeface="Calibri"/>
                <a:ea typeface="Calibri"/>
                <a:cs typeface="Calibri"/>
                <a:sym typeface="Calibri"/>
              </a:defRPr>
            </a:pPr>
            <a:r>
              <a:t>also looked at gradient boost regressor but the change from rfr was more significant </a:t>
            </a:r>
          </a:p>
          <a:p>
            <a:pPr>
              <a:defRPr sz="1200">
                <a:latin typeface="Calibri"/>
                <a:ea typeface="Calibri"/>
                <a:cs typeface="Calibri"/>
                <a:sym typeface="Calibri"/>
              </a:defRPr>
            </a:pPr>
            <a:r>
              <a:t>here we give up some explainability for higher predictive accuracy. When we’re talking about absolute tickets sold, predictive power becomes more important</a:t>
            </a:r>
          </a:p>
          <a:p>
            <a:pPr>
              <a:defRPr sz="1200">
                <a:latin typeface="Calibri"/>
                <a:ea typeface="Calibri"/>
                <a:cs typeface="Calibri"/>
                <a:sym typeface="Calibri"/>
              </a:defRPr>
            </a:pPr>
            <a:r>
              <a:t>as we’ve discussed these models can sacrifice interpretability, esp. from coefficients effect. if we look at feature importance, however, CLICK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defRPr sz="1200">
                <a:latin typeface="Calibri"/>
                <a:ea typeface="Calibri"/>
                <a:cs typeface="Calibri"/>
                <a:sym typeface="Calibri"/>
              </a:defRPr>
            </a:pPr>
            <a:r>
              <a:t>As we’ve discussed these models can sacrifice interpretability, esp. from coefficients effect. if we look at feature importance, however, we can get a slightly clearer picture of what’s going on here btw my features and target and it looks like the few from before still stand out  </a:t>
            </a:r>
          </a:p>
          <a:p>
            <a:pPr>
              <a:defRPr sz="1200">
                <a:latin typeface="Calibri"/>
                <a:ea typeface="Calibri"/>
                <a:cs typeface="Calibri"/>
                <a:sym typeface="Calibri"/>
              </a:defRPr>
            </a:pPr>
            <a:r>
              <a:t>CLICK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defRPr sz="1200">
                <a:latin typeface="Calibri"/>
                <a:ea typeface="Calibri"/>
                <a:cs typeface="Calibri"/>
                <a:sym typeface="Calibri"/>
              </a:defRPr>
            </a:pPr>
            <a:r>
              <a:t>layer on weather data</a:t>
            </a:r>
          </a:p>
          <a:p>
            <a:pPr>
              <a:defRPr sz="1200">
                <a:latin typeface="Calibri"/>
                <a:ea typeface="Calibri"/>
                <a:cs typeface="Calibri"/>
                <a:sym typeface="Calibri"/>
              </a:defRPr>
            </a:pPr>
            <a:r>
              <a:t>help predict how and concessions stands at stadiums can harness more or fewer resrouces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defRPr sz="1200">
                <a:latin typeface="Calibri"/>
                <a:ea typeface="Calibri"/>
                <a:cs typeface="Calibri"/>
                <a:sym typeface="Calibri"/>
              </a:defRPr>
            </a:pPr>
            <a:r>
              <a:t>baseball fans are wild.</a:t>
            </a:r>
          </a:p>
          <a:p>
            <a:pPr>
              <a:defRPr sz="1200">
                <a:latin typeface="Calibri"/>
                <a:ea typeface="Calibri"/>
                <a:cs typeface="Calibri"/>
                <a:sym typeface="Calibri"/>
              </a:defRPr>
            </a:pPr>
            <a:r>
              <a:t>The ones that actually make it to the stadium are very passionate, </a:t>
            </a:r>
          </a:p>
          <a:p>
            <a:pPr>
              <a:defRPr sz="1200">
                <a:latin typeface="Calibri"/>
                <a:ea typeface="Calibri"/>
                <a:cs typeface="Calibri"/>
                <a:sym typeface="Calibri"/>
              </a:defRPr>
            </a:pPr>
            <a:r>
              <a:t>I wanted to predict how people like this will sho up to live games. </a:t>
            </a:r>
          </a:p>
          <a:p>
            <a:pPr>
              <a:defRPr sz="1200">
                <a:latin typeface="Calibri"/>
                <a:ea typeface="Calibri"/>
                <a:cs typeface="Calibri"/>
                <a:sym typeface="Calibri"/>
              </a:defRPr>
            </a:pPr>
            <a:r>
              <a:t>In other words there’s a lot of opportunity in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defRPr sz="1100">
                <a:solidFill>
                  <a:srgbClr val="444444"/>
                </a:solidFill>
              </a:defRPr>
            </a:pPr>
            <a:r>
              <a:t>the ticket sales revenue for all MLB teams combined was $3 billion in 2017, 30% of total league revenue was generated through ticket sales in that same year. </a:t>
            </a:r>
          </a:p>
          <a:p>
            <a:pPr indent="12700">
              <a:lnSpc>
                <a:spcPct val="115000"/>
              </a:lnSpc>
              <a:defRPr sz="1200">
                <a:latin typeface="Calibri"/>
                <a:ea typeface="Calibri"/>
                <a:cs typeface="Calibri"/>
                <a:sym typeface="Calibri"/>
              </a:defRPr>
            </a:pPr>
            <a:endParaRPr sz="1100">
              <a:solidFill>
                <a:srgbClr val="444444"/>
              </a:solidFill>
            </a:endParaRPr>
          </a:p>
          <a:p>
            <a:pPr indent="12700">
              <a:lnSpc>
                <a:spcPct val="115000"/>
              </a:lnSpc>
              <a:defRPr sz="1100">
                <a:solidFill>
                  <a:srgbClr val="444444"/>
                </a:solidFill>
              </a:defRPr>
            </a:pPr>
            <a:r>
              <a:t>the MLB, of all major american sports franchises, has been quick to spot an issue (static ticket pricing). scalpers and resellers make high profit on mispricing of tickets at the last minute. </a:t>
            </a:r>
          </a:p>
          <a:p>
            <a:pPr indent="12700">
              <a:lnSpc>
                <a:spcPct val="115000"/>
              </a:lnSpc>
              <a:defRPr sz="1100">
                <a:solidFill>
                  <a:srgbClr val="444444"/>
                </a:solidFill>
              </a:defRPr>
            </a:pPr>
            <a:r>
              <a:t>They could make more for hot games, and fill empty seats more effectively for not so hot ones if they did dynamic ticket pricing. Why?</a:t>
            </a:r>
          </a:p>
          <a:p>
            <a:pPr marL="457200" indent="-301625">
              <a:lnSpc>
                <a:spcPct val="115000"/>
              </a:lnSpc>
              <a:buClr>
                <a:srgbClr val="444444"/>
              </a:buClr>
              <a:buSzPts val="1100"/>
              <a:buFont typeface="Arial"/>
              <a:buChar char="-"/>
              <a:defRPr sz="1100">
                <a:solidFill>
                  <a:srgbClr val="444444"/>
                </a:solidFill>
              </a:defRPr>
            </a:pPr>
            <a:r>
              <a:t>Baseball has very high game to game variation in terms of rotating starting pitchers every 5 days, which causes fans to pick and choose specific matchups   </a:t>
            </a:r>
          </a:p>
          <a:p>
            <a:pPr>
              <a:lnSpc>
                <a:spcPct val="115000"/>
              </a:lnSpc>
              <a:defRPr sz="1500">
                <a:solidFill>
                  <a:srgbClr val="121212"/>
                </a:solidFill>
                <a:latin typeface="Georgia"/>
                <a:ea typeface="Georgia"/>
                <a:cs typeface="Georgia"/>
                <a:sym typeface="Georgia"/>
              </a:defRPr>
            </a:pPr>
            <a:r>
              <a:t>I want to look at predicting game attendance in order to look into this potential pricing issue in the future.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lvl1pPr>
              <a:defRPr sz="1200">
                <a:latin typeface="Calibri"/>
                <a:ea typeface="Calibri"/>
                <a:cs typeface="Calibri"/>
                <a:sym typeface="Calibri"/>
              </a:defRPr>
            </a:lvl1pPr>
          </a:lstStyle>
          <a:p>
            <a:pPr/>
            <a:r>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lvl1pPr>
              <a:defRPr sz="1200">
                <a:latin typeface="Calibri"/>
                <a:ea typeface="Calibri"/>
                <a:cs typeface="Calibri"/>
                <a:sym typeface="Calibri"/>
              </a:defRPr>
            </a:lvl1pPr>
          </a:lstStyle>
          <a:p>
            <a:pPr/>
            <a:r>
              <a:t>normal shape gave me a good idea to keep with a linear model to start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defRPr sz="1200">
                <a:latin typeface="Calibri"/>
                <a:ea typeface="Calibri"/>
                <a:cs typeface="Calibri"/>
                <a:sym typeface="Calibri"/>
              </a:defRPr>
            </a:pPr>
            <a:r>
              <a:t>eliminated features that were redundant to (reduce collinearity)</a:t>
            </a:r>
          </a:p>
          <a:p>
            <a:pPr>
              <a:defRPr sz="1200">
                <a:latin typeface="Calibri"/>
                <a:ea typeface="Calibri"/>
                <a:cs typeface="Calibri"/>
                <a:sym typeface="Calibri"/>
              </a:defRPr>
            </a:pPr>
            <a:r>
              <a:t>there are many features here but let’s keep an eye on the first few </a:t>
            </a:r>
          </a:p>
          <a:p>
            <a:pPr>
              <a:defRPr sz="1200">
                <a:latin typeface="Calibri"/>
                <a:ea typeface="Calibri"/>
                <a:cs typeface="Calibri"/>
                <a:sym typeface="Calibri"/>
              </a:defRPr>
            </a:pPr>
            <a:r>
              <a:t>looked at some interactions (like win percentage and batters average age) using polynomial features but this didn’t change r^2 significantly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defRPr sz="1200">
                <a:latin typeface="Calibri"/>
                <a:ea typeface="Calibri"/>
                <a:cs typeface="Calibri"/>
                <a:sym typeface="Calibri"/>
              </a:defRPr>
            </a:pPr>
            <a:r>
              <a:t>we see a positive correlation between average age of team’s batters and attendance </a:t>
            </a:r>
          </a:p>
          <a:p>
            <a:pPr>
              <a:defRPr sz="1200">
                <a:latin typeface="Calibri"/>
                <a:ea typeface="Calibri"/>
                <a:cs typeface="Calibri"/>
                <a:sym typeface="Calibri"/>
              </a:defRPr>
            </a:pPr>
            <a:r>
              <a:t>at first surprising to me, but makes sense looking at baseball players peaking at ages 28-30, fans following their favorite player, across seasons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defRPr sz="1200">
                <a:latin typeface="Calibri"/>
                <a:ea typeface="Calibri"/>
                <a:cs typeface="Calibri"/>
                <a:sym typeface="Calibri"/>
              </a:defRPr>
            </a:pPr>
            <a:r>
              <a:t>not much overfitting in the model but i tried some other models in case. </a:t>
            </a:r>
          </a:p>
          <a:p>
            <a:pPr>
              <a:defRPr sz="1200">
                <a:latin typeface="Calibri"/>
                <a:ea typeface="Calibri"/>
                <a:cs typeface="Calibri"/>
                <a:sym typeface="Calibri"/>
              </a:defRPr>
            </a:pPr>
            <a:r>
              <a:t>ridge and lasso for feature scaling </a:t>
            </a:r>
          </a:p>
          <a:p>
            <a:pPr>
              <a:defRPr sz="1200">
                <a:latin typeface="Calibri"/>
                <a:ea typeface="Calibri"/>
                <a:cs typeface="Calibri"/>
                <a:sym typeface="Calibri"/>
              </a:defRPr>
            </a:pPr>
            <a:r>
              <a:t>polynomial for interactions between features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defRPr sz="1200">
                <a:latin typeface="Calibri"/>
                <a:ea typeface="Calibri"/>
                <a:cs typeface="Calibri"/>
                <a:sym typeface="Calibri"/>
              </a:defRPr>
            </a:pPr>
            <a:r>
              <a:t>Mention residuals plot about symmetric about 0 so little need for </a:t>
            </a:r>
          </a:p>
          <a:p>
            <a:pPr>
              <a:defRPr sz="1200">
                <a:latin typeface="Calibri"/>
                <a:ea typeface="Calibri"/>
                <a:cs typeface="Calibri"/>
                <a:sym typeface="Calibri"/>
              </a:defRPr>
            </a:pPr>
            <a:r>
              <a:t>non-linearity or heteroskedascitiy didn’t appear to be issues from my residuals</a:t>
            </a:r>
          </a:p>
          <a:p>
            <a:pPr>
              <a:defRPr sz="1200">
                <a:latin typeface="Calibri"/>
                <a:ea typeface="Calibri"/>
                <a:cs typeface="Calibri"/>
                <a:sym typeface="Calibri"/>
              </a:defRPr>
            </a:pPr>
            <a:r>
              <a:t>wary of opening day because very high binary variable effect </a:t>
            </a:r>
          </a:p>
          <a:p>
            <a:pPr>
              <a:defRPr sz="1200">
                <a:latin typeface="Calibri"/>
                <a:ea typeface="Calibri"/>
                <a:cs typeface="Calibri"/>
                <a:sym typeface="Calibri"/>
              </a:defRPr>
            </a:pPr>
            <a:r>
              <a:t>feature scaled </a:t>
            </a:r>
          </a:p>
          <a:p>
            <a:pPr>
              <a:defRPr sz="1200">
                <a:latin typeface="Calibri"/>
                <a:ea typeface="Calibri"/>
                <a:cs typeface="Calibri"/>
                <a:sym typeface="Calibri"/>
              </a:defRPr>
            </a:pPr>
          </a:p>
          <a:p>
            <a:pPr>
              <a:defRPr sz="1200">
                <a:latin typeface="Calibri"/>
                <a:ea typeface="Calibri"/>
                <a:cs typeface="Calibri"/>
                <a:sym typeface="Calibri"/>
              </a:defRPr>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defRPr sz="1200">
                <a:latin typeface="Calibri"/>
                <a:ea typeface="Calibri"/>
                <a:cs typeface="Calibri"/>
                <a:sym typeface="Calibri"/>
              </a:defRPr>
            </a:pPr>
            <a:r>
              <a:t>to validate, i looked at k-fold and saw that the r^2 didn’t go off mean baseline </a:t>
            </a:r>
          </a:p>
          <a:p>
            <a:pPr>
              <a:defRPr sz="1200">
                <a:latin typeface="Calibri"/>
                <a:ea typeface="Calibri"/>
                <a:cs typeface="Calibri"/>
                <a:sym typeface="Calibri"/>
              </a:defRPr>
            </a:pPr>
            <a:r>
              <a:t>take a look at RMSE, good proxy for the area of interest which is seats sold</a:t>
            </a:r>
          </a:p>
          <a:p>
            <a:pPr>
              <a:defRPr sz="1200">
                <a:latin typeface="Calibri"/>
                <a:ea typeface="Calibri"/>
                <a:cs typeface="Calibri"/>
                <a:sym typeface="Calibri"/>
              </a:defRPr>
            </a:pPr>
            <a:r>
              <a:t>keep this in mind as we continue</a:t>
            </a:r>
          </a:p>
          <a:p>
            <a:pPr>
              <a:defRPr sz="1200">
                <a:latin typeface="Calibri"/>
                <a:ea typeface="Calibri"/>
                <a:cs typeface="Calibri"/>
                <a:sym typeface="Calibri"/>
              </a:defRPr>
            </a:pPr>
            <a:r>
              <a:t>still in hot pursuit of improving my score  </a:t>
            </a:r>
          </a:p>
          <a:p>
            <a:pPr>
              <a:defRPr sz="1200">
                <a:latin typeface="Calibri"/>
                <a:ea typeface="Calibri"/>
                <a:cs typeface="Calibri"/>
                <a:sym typeface="Calibri"/>
              </a:defRPr>
            </a:pPr>
            <a:r>
              <a:t>CLICK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OBJEC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ustom Layout">
    <p:spTree>
      <p:nvGrpSpPr>
        <p:cNvPr id="1" name=""/>
        <p:cNvGrpSpPr/>
        <p:nvPr/>
      </p:nvGrpSpPr>
      <p:grpSpPr>
        <a:xfrm>
          <a:off x="0" y="0"/>
          <a:ext cx="0" cy="0"/>
          <a:chOff x="0" y="0"/>
          <a:chExt cx="0" cy="0"/>
        </a:xfrm>
      </p:grpSpPr>
      <p:sp>
        <p:nvSpPr>
          <p:cNvPr id="83" name="Title Text"/>
          <p:cNvSpPr txBox="1"/>
          <p:nvPr>
            <p:ph type="title"/>
          </p:nvPr>
        </p:nvSpPr>
        <p:spPr>
          <a:xfrm>
            <a:off x="750085" y="409670"/>
            <a:ext cx="13135322" cy="1097281"/>
          </a:xfrm>
          <a:prstGeom prst="rect">
            <a:avLst/>
          </a:prstGeom>
        </p:spPr>
        <p:txBody>
          <a:bodyPr>
            <a:normAutofit fontScale="100000" lnSpcReduction="0"/>
          </a:bodyPr>
          <a:lstStyle>
            <a:lvl1pPr>
              <a:defRPr b="0" sz="3800">
                <a:solidFill>
                  <a:srgbClr val="000000"/>
                </a:solidFill>
                <a:latin typeface="Helvetica Neue Light"/>
                <a:ea typeface="Helvetica Neue Light"/>
                <a:cs typeface="Helvetica Neue Light"/>
                <a:sym typeface="Helvetica Neue Light"/>
              </a:defRPr>
            </a:lvl1pPr>
          </a:lstStyle>
          <a:p>
            <a:pPr/>
            <a:r>
              <a:t>Title Text</a:t>
            </a:r>
          </a:p>
        </p:txBody>
      </p:sp>
      <p:sp>
        <p:nvSpPr>
          <p:cNvPr id="84" name="Body Level One…"/>
          <p:cNvSpPr txBox="1"/>
          <p:nvPr>
            <p:ph type="body" idx="1"/>
          </p:nvPr>
        </p:nvSpPr>
        <p:spPr>
          <a:xfrm>
            <a:off x="749300" y="1625600"/>
            <a:ext cx="13136881" cy="5584525"/>
          </a:xfrm>
          <a:prstGeom prst="rect">
            <a:avLst/>
          </a:prstGeom>
        </p:spPr>
        <p:txBody>
          <a:bodyPr>
            <a:normAutofit fontScale="100000" lnSpcReduction="0"/>
          </a:bodyPr>
          <a:lstStyle>
            <a:lvl1pPr marL="457200" indent="-317500">
              <a:buClr>
                <a:srgbClr val="EEECE1"/>
              </a:buClr>
              <a:buSzPts val="1900"/>
              <a:buFont typeface="Arial"/>
              <a:buChar char="•"/>
              <a:defRPr sz="1900">
                <a:solidFill>
                  <a:srgbClr val="000000"/>
                </a:solidFill>
              </a:defRPr>
            </a:lvl1pPr>
            <a:lvl2pPr marL="914400" indent="-317500">
              <a:buClr>
                <a:srgbClr val="EEECE1"/>
              </a:buClr>
              <a:buSzPts val="1900"/>
              <a:buFont typeface="Arial"/>
              <a:buChar char="–"/>
              <a:defRPr sz="1900">
                <a:solidFill>
                  <a:srgbClr val="000000"/>
                </a:solidFill>
              </a:defRPr>
            </a:lvl2pPr>
            <a:lvl3pPr marL="1371600" indent="-317500">
              <a:buClr>
                <a:srgbClr val="EEECE1"/>
              </a:buClr>
              <a:buSzPts val="1900"/>
              <a:buFont typeface="Arial"/>
              <a:buChar char="–"/>
              <a:defRPr sz="1900">
                <a:solidFill>
                  <a:srgbClr val="000000"/>
                </a:solidFill>
              </a:defRPr>
            </a:lvl3pPr>
            <a:lvl4pPr marL="1888331" indent="-377031">
              <a:buClr>
                <a:srgbClr val="EEECE1"/>
              </a:buClr>
              <a:buSzPts val="1900"/>
              <a:buFont typeface="Arial"/>
              <a:buChar char="•"/>
              <a:defRPr sz="1900">
                <a:solidFill>
                  <a:srgbClr val="000000"/>
                </a:solidFill>
              </a:defRPr>
            </a:lvl4pPr>
            <a:lvl5pPr marL="2242704" indent="-274204">
              <a:buClr>
                <a:srgbClr val="EEECE1"/>
              </a:buClr>
              <a:buSzPts val="1900"/>
              <a:buFont typeface="Arial"/>
              <a:buChar char="•"/>
              <a:defRPr sz="19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xfrm>
            <a:off x="10533888" y="7653528"/>
            <a:ext cx="210468" cy="197384"/>
          </a:xfrm>
          <a:prstGeom prst="rect">
            <a:avLst/>
          </a:prstGeom>
        </p:spPr>
        <p:txBody>
          <a:bodyPr/>
          <a:lstStyle>
            <a:lvl1pPr algn="l">
              <a:defRPr sz="1400">
                <a:solidFill>
                  <a:srgbClr val="EEECE1"/>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9" name="Title Text"/>
          <p:cNvSpPr txBox="1"/>
          <p:nvPr>
            <p:ph type="title"/>
          </p:nvPr>
        </p:nvSpPr>
        <p:spPr>
          <a:xfrm>
            <a:off x="1097280" y="2551176"/>
            <a:ext cx="12435841" cy="1728217"/>
          </a:xfrm>
          <a:prstGeom prst="rect">
            <a:avLst/>
          </a:prstGeom>
        </p:spPr>
        <p:txBody>
          <a:bodyPr>
            <a:normAutofit fontScale="100000" lnSpcReduction="0"/>
          </a:bodyPr>
          <a:lstStyle/>
          <a:p>
            <a:pPr/>
            <a:r>
              <a:t>Title Text</a:t>
            </a:r>
          </a:p>
        </p:txBody>
      </p:sp>
      <p:sp>
        <p:nvSpPr>
          <p:cNvPr id="100" name="Body Level One…"/>
          <p:cNvSpPr txBox="1"/>
          <p:nvPr>
            <p:ph type="body" sz="quarter" idx="1"/>
          </p:nvPr>
        </p:nvSpPr>
        <p:spPr>
          <a:xfrm>
            <a:off x="2194560" y="4608576"/>
            <a:ext cx="10241281" cy="2057401"/>
          </a:xfrm>
          <a:prstGeom prst="rect">
            <a:avLst/>
          </a:prstGeom>
        </p:spPr>
        <p:txBody>
          <a:bodyPr>
            <a:normAutofit fontScale="100000" lnSpcReduction="0"/>
          </a:bodyPr>
          <a:lstStyle>
            <a:lvl1pPr marL="0"/>
            <a:lvl2pPr marL="0"/>
            <a:lvl3pPr marL="0"/>
            <a:lvl4pPr marL="0"/>
            <a:lvl5pPr marL="0"/>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08" name="Title Text"/>
          <p:cNvSpPr txBox="1"/>
          <p:nvPr>
            <p:ph type="title"/>
          </p:nvPr>
        </p:nvSpPr>
        <p:spPr>
          <a:xfrm>
            <a:off x="726440" y="624894"/>
            <a:ext cx="13177519" cy="1639572"/>
          </a:xfrm>
          <a:prstGeom prst="rect">
            <a:avLst/>
          </a:prstGeom>
        </p:spPr>
        <p:txBody>
          <a:bodyPr>
            <a:normAutofit fontScale="100000" lnSpcReduction="0"/>
          </a:bodyPr>
          <a:lstStyle/>
          <a:p>
            <a:pPr/>
            <a:r>
              <a:t>Title Text</a:t>
            </a:r>
          </a:p>
        </p:txBody>
      </p:sp>
      <p:sp>
        <p:nvSpPr>
          <p:cNvPr id="109" name="Body Level One…"/>
          <p:cNvSpPr txBox="1"/>
          <p:nvPr>
            <p:ph type="body" sz="half" idx="1"/>
          </p:nvPr>
        </p:nvSpPr>
        <p:spPr>
          <a:xfrm>
            <a:off x="731519" y="1892807"/>
            <a:ext cx="6364225" cy="5431537"/>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0" name="Google Shape;72;p15"/>
          <p:cNvSpPr txBox="1"/>
          <p:nvPr>
            <p:ph type="body" sz="half" idx="13"/>
          </p:nvPr>
        </p:nvSpPr>
        <p:spPr>
          <a:xfrm>
            <a:off x="7534656" y="1892807"/>
            <a:ext cx="6364225" cy="5431537"/>
          </a:xfrm>
          <a:prstGeom prst="rect">
            <a:avLst/>
          </a:prstGeom>
        </p:spPr>
        <p:txBody>
          <a:bodyPr>
            <a:normAutofit fontScale="100000" lnSpcReduction="0"/>
          </a:bodyPr>
          <a:lstStyle/>
          <a:p>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18" name="Title Text"/>
          <p:cNvSpPr txBox="1"/>
          <p:nvPr>
            <p:ph type="title"/>
          </p:nvPr>
        </p:nvSpPr>
        <p:spPr>
          <a:xfrm>
            <a:off x="726440" y="624894"/>
            <a:ext cx="13177519" cy="1639572"/>
          </a:xfrm>
          <a:prstGeom prst="rect">
            <a:avLst/>
          </a:prstGeom>
        </p:spPr>
        <p:txBody>
          <a:bodyPr>
            <a:normAutofit fontScale="100000" lnSpcReduction="0"/>
          </a:bodyPr>
          <a:lstStyle/>
          <a:p>
            <a:pPr/>
            <a:r>
              <a:t>Title Text</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y">
    <p:spTree>
      <p:nvGrpSpPr>
        <p:cNvPr id="1" name=""/>
        <p:cNvGrpSpPr/>
        <p:nvPr/>
      </p:nvGrpSpPr>
      <p:grpSpPr>
        <a:xfrm>
          <a:off x="0" y="0"/>
          <a:ext cx="0" cy="0"/>
          <a:chOff x="0" y="0"/>
          <a:chExt cx="0" cy="0"/>
        </a:xfrm>
      </p:grpSpPr>
      <p:sp>
        <p:nvSpPr>
          <p:cNvPr id="126" name="Google Shape;82;p17"/>
          <p:cNvSpPr/>
          <p:nvPr/>
        </p:nvSpPr>
        <p:spPr>
          <a:xfrm>
            <a:off x="0" y="0"/>
            <a:ext cx="14630400" cy="8229600"/>
          </a:xfrm>
          <a:prstGeom prst="rect">
            <a:avLst/>
          </a:prstGeom>
          <a:solidFill>
            <a:srgbClr val="EBEBEB"/>
          </a:solidFill>
          <a:ln w="12700">
            <a:solidFill>
              <a:srgbClr val="EBEBEB"/>
            </a:solidFill>
            <a:miter lim="8000"/>
          </a:ln>
        </p:spPr>
        <p:txBody>
          <a:bodyPr lIns="0" tIns="0" rIns="0" bIns="0" anchor="ctr"/>
          <a:lstStyle/>
          <a:p>
            <a:pPr algn="ctr">
              <a:defRPr sz="3000">
                <a:latin typeface="Helvetica Neue"/>
                <a:ea typeface="Helvetica Neue"/>
                <a:cs typeface="Helvetica Neue"/>
                <a:sym typeface="Helvetica Neue"/>
              </a:defRPr>
            </a:pPr>
          </a:p>
        </p:txBody>
      </p:sp>
      <p:sp>
        <p:nvSpPr>
          <p:cNvPr id="127" name="Slide Number"/>
          <p:cNvSpPr txBox="1"/>
          <p:nvPr>
            <p:ph type="sldNum" sz="quarter" idx="2"/>
          </p:nvPr>
        </p:nvSpPr>
        <p:spPr>
          <a:xfrm>
            <a:off x="7071359" y="7627620"/>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Layout">
    <p:spTree>
      <p:nvGrpSpPr>
        <p:cNvPr id="1" name=""/>
        <p:cNvGrpSpPr/>
        <p:nvPr/>
      </p:nvGrpSpPr>
      <p:grpSpPr>
        <a:xfrm>
          <a:off x="0" y="0"/>
          <a:ext cx="0" cy="0"/>
          <a:chOff x="0" y="0"/>
          <a:chExt cx="0" cy="0"/>
        </a:xfrm>
      </p:grpSpPr>
      <p:sp>
        <p:nvSpPr>
          <p:cNvPr id="134" name="Slide Number"/>
          <p:cNvSpPr txBox="1"/>
          <p:nvPr>
            <p:ph type="sldNum" sz="quarter" idx="2"/>
          </p:nvPr>
        </p:nvSpPr>
        <p:spPr>
          <a:xfrm>
            <a:off x="7071359" y="7627620"/>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726440" y="624894"/>
            <a:ext cx="13177519" cy="1639572"/>
          </a:xfrm>
          <a:prstGeom prst="rect">
            <a:avLst/>
          </a:prstGeom>
        </p:spPr>
        <p:txBody>
          <a:bodyPr>
            <a:normAutofit fontScale="100000" lnSpcReduction="0"/>
          </a:bodyPr>
          <a:lstStyle/>
          <a:p>
            <a:pPr/>
            <a:r>
              <a:t>Title Text</a:t>
            </a:r>
          </a:p>
        </p:txBody>
      </p:sp>
      <p:sp>
        <p:nvSpPr>
          <p:cNvPr id="19" name="Body Level One…"/>
          <p:cNvSpPr txBox="1"/>
          <p:nvPr>
            <p:ph type="body" sz="half" idx="1"/>
          </p:nvPr>
        </p:nvSpPr>
        <p:spPr>
          <a:xfrm>
            <a:off x="736726" y="2666388"/>
            <a:ext cx="13156946" cy="342138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bg>
      <p:bgPr>
        <a:gradFill flip="none" rotWithShape="1">
          <a:gsLst>
            <a:gs pos="0">
              <a:srgbClr val="BDDCA8"/>
            </a:gs>
            <a:gs pos="74000">
              <a:srgbClr val="BDDCA8"/>
            </a:gs>
            <a:gs pos="83000">
              <a:srgbClr val="BDDCA8"/>
            </a:gs>
            <a:gs pos="100000">
              <a:schemeClr val="accent2"/>
            </a:gs>
          </a:gsLst>
          <a:lin ang="5400000" scaled="0"/>
        </a:gradFill>
      </p:bgPr>
    </p:bg>
    <p:spTree>
      <p:nvGrpSpPr>
        <p:cNvPr id="1" name=""/>
        <p:cNvGrpSpPr/>
        <p:nvPr/>
      </p:nvGrpSpPr>
      <p:grpSpPr>
        <a:xfrm>
          <a:off x="0" y="0"/>
          <a:ext cx="0" cy="0"/>
          <a:chOff x="0" y="0"/>
          <a:chExt cx="0" cy="0"/>
        </a:xfrm>
      </p:grpSpPr>
      <p:sp>
        <p:nvSpPr>
          <p:cNvPr id="27" name="Slide Number"/>
          <p:cNvSpPr txBox="1"/>
          <p:nvPr>
            <p:ph type="sldNum" sz="quarter" idx="2"/>
          </p:nvPr>
        </p:nvSpPr>
        <p:spPr>
          <a:xfrm>
            <a:off x="7252153" y="7757220"/>
            <a:ext cx="156582" cy="151001"/>
          </a:xfrm>
          <a:prstGeom prst="rect">
            <a:avLst/>
          </a:prstGeom>
        </p:spPr>
        <p:txBody>
          <a:bodyPr lIns="12000" tIns="12000" rIns="12000" bIns="12000" anchor="ctr"/>
          <a:lstStyle>
            <a:lvl1pPr algn="ctr">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hite">
    <p:spTree>
      <p:nvGrpSpPr>
        <p:cNvPr id="1" name=""/>
        <p:cNvGrpSpPr/>
        <p:nvPr/>
      </p:nvGrpSpPr>
      <p:grpSpPr>
        <a:xfrm>
          <a:off x="0" y="0"/>
          <a:ext cx="0" cy="0"/>
          <a:chOff x="0" y="0"/>
          <a:chExt cx="0" cy="0"/>
        </a:xfrm>
      </p:grpSpPr>
      <p:sp>
        <p:nvSpPr>
          <p:cNvPr id="34" name="Slide Number"/>
          <p:cNvSpPr txBox="1"/>
          <p:nvPr>
            <p:ph type="sldNum" sz="quarter" idx="2"/>
          </p:nvPr>
        </p:nvSpPr>
        <p:spPr>
          <a:xfrm>
            <a:off x="7071359" y="7627620"/>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41" name="Title Text"/>
          <p:cNvSpPr txBox="1"/>
          <p:nvPr>
            <p:ph type="title"/>
          </p:nvPr>
        </p:nvSpPr>
        <p:spPr>
          <a:xfrm>
            <a:off x="1097280" y="2551176"/>
            <a:ext cx="12435841" cy="1728217"/>
          </a:xfrm>
          <a:prstGeom prst="rect">
            <a:avLst/>
          </a:prstGeom>
        </p:spPr>
        <p:txBody>
          <a:bodyPr>
            <a:normAutofit fontScale="100000" lnSpcReduction="0"/>
          </a:bodyPr>
          <a:lstStyle/>
          <a:p>
            <a:pPr/>
            <a:r>
              <a:t>Title Text</a:t>
            </a:r>
          </a:p>
        </p:txBody>
      </p:sp>
      <p:sp>
        <p:nvSpPr>
          <p:cNvPr id="42" name="Body Level One…"/>
          <p:cNvSpPr txBox="1"/>
          <p:nvPr>
            <p:ph type="body" sz="quarter" idx="1"/>
          </p:nvPr>
        </p:nvSpPr>
        <p:spPr>
          <a:xfrm>
            <a:off x="2194560" y="4608576"/>
            <a:ext cx="10241281" cy="2057401"/>
          </a:xfrm>
          <a:prstGeom prst="rect">
            <a:avLst/>
          </a:prstGeom>
        </p:spPr>
        <p:txBody>
          <a:bodyPr>
            <a:normAutofit fontScale="100000" lnSpcReduction="0"/>
          </a:bodyPr>
          <a:lstStyle>
            <a:lvl1pPr marL="0"/>
            <a:lvl2pPr marL="0"/>
            <a:lvl3pPr marL="0"/>
            <a:lvl4pPr marL="0"/>
            <a:lvl5pPr marL="0"/>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0" name="Title Text"/>
          <p:cNvSpPr txBox="1"/>
          <p:nvPr>
            <p:ph type="title"/>
          </p:nvPr>
        </p:nvSpPr>
        <p:spPr>
          <a:xfrm>
            <a:off x="726440" y="624894"/>
            <a:ext cx="13177519" cy="1639572"/>
          </a:xfrm>
          <a:prstGeom prst="rect">
            <a:avLst/>
          </a:prstGeom>
        </p:spPr>
        <p:txBody>
          <a:bodyPr>
            <a:normAutofit fontScale="100000" lnSpcReduction="0"/>
          </a:bodyPr>
          <a:lstStyle/>
          <a:p>
            <a:pPr/>
            <a:r>
              <a:t>Title Text</a:t>
            </a:r>
          </a:p>
        </p:txBody>
      </p:sp>
      <p:sp>
        <p:nvSpPr>
          <p:cNvPr id="51" name="Body Level One…"/>
          <p:cNvSpPr txBox="1"/>
          <p:nvPr>
            <p:ph type="body" sz="half" idx="1"/>
          </p:nvPr>
        </p:nvSpPr>
        <p:spPr>
          <a:xfrm>
            <a:off x="731519" y="1892807"/>
            <a:ext cx="6364225" cy="5431537"/>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2" name="Google Shape;37;p7"/>
          <p:cNvSpPr txBox="1"/>
          <p:nvPr>
            <p:ph type="body" sz="half" idx="13"/>
          </p:nvPr>
        </p:nvSpPr>
        <p:spPr>
          <a:xfrm>
            <a:off x="7534656" y="1892807"/>
            <a:ext cx="6364225" cy="5431537"/>
          </a:xfrm>
          <a:prstGeom prst="rect">
            <a:avLst/>
          </a:prstGeom>
        </p:spPr>
        <p:txBody>
          <a:bodyPr>
            <a:normAutofit fontScale="100000" lnSpcReduction="0"/>
          </a:bodyPr>
          <a:lstStyle/>
          <a:p>
            <a:pP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0" name="Title Text"/>
          <p:cNvSpPr txBox="1"/>
          <p:nvPr>
            <p:ph type="title"/>
          </p:nvPr>
        </p:nvSpPr>
        <p:spPr>
          <a:xfrm>
            <a:off x="726440" y="624894"/>
            <a:ext cx="13177519" cy="1639572"/>
          </a:xfrm>
          <a:prstGeom prst="rect">
            <a:avLst/>
          </a:prstGeom>
        </p:spPr>
        <p:txBody>
          <a:bodyPr>
            <a:normAutofit fontScale="100000" lnSpcReduction="0"/>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y">
    <p:spTree>
      <p:nvGrpSpPr>
        <p:cNvPr id="1" name=""/>
        <p:cNvGrpSpPr/>
        <p:nvPr/>
      </p:nvGrpSpPr>
      <p:grpSpPr>
        <a:xfrm>
          <a:off x="0" y="0"/>
          <a:ext cx="0" cy="0"/>
          <a:chOff x="0" y="0"/>
          <a:chExt cx="0" cy="0"/>
        </a:xfrm>
      </p:grpSpPr>
      <p:sp>
        <p:nvSpPr>
          <p:cNvPr id="68" name="Google Shape;47;p9"/>
          <p:cNvSpPr/>
          <p:nvPr/>
        </p:nvSpPr>
        <p:spPr>
          <a:xfrm>
            <a:off x="0" y="0"/>
            <a:ext cx="14630400" cy="8229600"/>
          </a:xfrm>
          <a:prstGeom prst="rect">
            <a:avLst/>
          </a:prstGeom>
          <a:solidFill>
            <a:srgbClr val="EBEBEB"/>
          </a:solidFill>
          <a:ln w="12700">
            <a:solidFill>
              <a:srgbClr val="EBEBEB"/>
            </a:solidFill>
            <a:miter lim="8000"/>
          </a:ln>
        </p:spPr>
        <p:txBody>
          <a:bodyPr lIns="0" tIns="0" rIns="0" bIns="0" anchor="ctr"/>
          <a:lstStyle/>
          <a:p>
            <a:pPr algn="ctr">
              <a:defRPr sz="3000">
                <a:latin typeface="Helvetica Neue"/>
                <a:ea typeface="Helvetica Neue"/>
                <a:cs typeface="Helvetica Neue"/>
                <a:sym typeface="Helvetica Neue"/>
              </a:defRPr>
            </a:pPr>
          </a:p>
        </p:txBody>
      </p:sp>
      <p:sp>
        <p:nvSpPr>
          <p:cNvPr id="69" name="Slide Number"/>
          <p:cNvSpPr txBox="1"/>
          <p:nvPr>
            <p:ph type="sldNum" sz="quarter" idx="2"/>
          </p:nvPr>
        </p:nvSpPr>
        <p:spPr>
          <a:xfrm>
            <a:off x="7071359" y="7627620"/>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Layout">
    <p:spTree>
      <p:nvGrpSpPr>
        <p:cNvPr id="1" name=""/>
        <p:cNvGrpSpPr/>
        <p:nvPr/>
      </p:nvGrpSpPr>
      <p:grpSpPr>
        <a:xfrm>
          <a:off x="0" y="0"/>
          <a:ext cx="0" cy="0"/>
          <a:chOff x="0" y="0"/>
          <a:chExt cx="0" cy="0"/>
        </a:xfrm>
      </p:grpSpPr>
      <p:sp>
        <p:nvSpPr>
          <p:cNvPr id="76" name="Slide Number"/>
          <p:cNvSpPr txBox="1"/>
          <p:nvPr>
            <p:ph type="sldNum" sz="quarter" idx="2"/>
          </p:nvPr>
        </p:nvSpPr>
        <p:spPr>
          <a:xfrm>
            <a:off x="7071359" y="7627620"/>
            <a:ext cx="3413761" cy="43815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20" y="329565"/>
            <a:ext cx="13167361" cy="159067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Title Text</a:t>
            </a:r>
          </a:p>
        </p:txBody>
      </p:sp>
      <p:sp>
        <p:nvSpPr>
          <p:cNvPr id="3" name="Body Level One…"/>
          <p:cNvSpPr txBox="1"/>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3646417" y="7653528"/>
            <a:ext cx="252463" cy="266701"/>
          </a:xfrm>
          <a:prstGeom prst="rect">
            <a:avLst/>
          </a:prstGeom>
          <a:ln w="12700">
            <a:miter lim="400000"/>
          </a:ln>
        </p:spPr>
        <p:txBody>
          <a:bodyPr wrap="none" lIns="0" tIns="0" rIns="0" bIns="0">
            <a:spAutoFit/>
          </a:bodyPr>
          <a:lstStyle>
            <a:lvl1pPr algn="r">
              <a:defRPr sz="18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7000" u="none">
          <a:ln>
            <a:noFill/>
          </a:ln>
          <a:solidFill>
            <a:srgbClr val="231F20"/>
          </a:solidFill>
          <a:uFillTx/>
          <a:latin typeface="Times New Roman"/>
          <a:ea typeface="Times New Roman"/>
          <a:cs typeface="Times New Roman"/>
          <a:sym typeface="Times New Roman"/>
        </a:defRPr>
      </a:lvl1pPr>
      <a:lvl2pPr marL="0" marR="0" indent="0" algn="l" defTabSz="914400" rtl="0" latinLnBrk="0">
        <a:lnSpc>
          <a:spcPct val="100000"/>
        </a:lnSpc>
        <a:spcBef>
          <a:spcPts val="0"/>
        </a:spcBef>
        <a:spcAft>
          <a:spcPts val="0"/>
        </a:spcAft>
        <a:buClrTx/>
        <a:buSzTx/>
        <a:buFontTx/>
        <a:buNone/>
        <a:tabLst/>
        <a:defRPr b="1" baseline="0" cap="none" i="0" spc="0" strike="noStrike" sz="7000" u="none">
          <a:ln>
            <a:noFill/>
          </a:ln>
          <a:solidFill>
            <a:srgbClr val="231F20"/>
          </a:solidFill>
          <a:uFillTx/>
          <a:latin typeface="Times New Roman"/>
          <a:ea typeface="Times New Roman"/>
          <a:cs typeface="Times New Roman"/>
          <a:sym typeface="Times New Roman"/>
        </a:defRPr>
      </a:lvl2pPr>
      <a:lvl3pPr marL="0" marR="0" indent="0" algn="l" defTabSz="914400" rtl="0" latinLnBrk="0">
        <a:lnSpc>
          <a:spcPct val="100000"/>
        </a:lnSpc>
        <a:spcBef>
          <a:spcPts val="0"/>
        </a:spcBef>
        <a:spcAft>
          <a:spcPts val="0"/>
        </a:spcAft>
        <a:buClrTx/>
        <a:buSzTx/>
        <a:buFontTx/>
        <a:buNone/>
        <a:tabLst/>
        <a:defRPr b="1" baseline="0" cap="none" i="0" spc="0" strike="noStrike" sz="7000" u="none">
          <a:ln>
            <a:noFill/>
          </a:ln>
          <a:solidFill>
            <a:srgbClr val="231F20"/>
          </a:solidFill>
          <a:uFillTx/>
          <a:latin typeface="Times New Roman"/>
          <a:ea typeface="Times New Roman"/>
          <a:cs typeface="Times New Roman"/>
          <a:sym typeface="Times New Roman"/>
        </a:defRPr>
      </a:lvl3pPr>
      <a:lvl4pPr marL="0" marR="0" indent="0" algn="l" defTabSz="914400" rtl="0" latinLnBrk="0">
        <a:lnSpc>
          <a:spcPct val="100000"/>
        </a:lnSpc>
        <a:spcBef>
          <a:spcPts val="0"/>
        </a:spcBef>
        <a:spcAft>
          <a:spcPts val="0"/>
        </a:spcAft>
        <a:buClrTx/>
        <a:buSzTx/>
        <a:buFontTx/>
        <a:buNone/>
        <a:tabLst/>
        <a:defRPr b="1" baseline="0" cap="none" i="0" spc="0" strike="noStrike" sz="7000" u="none">
          <a:ln>
            <a:noFill/>
          </a:ln>
          <a:solidFill>
            <a:srgbClr val="231F20"/>
          </a:solidFill>
          <a:uFillTx/>
          <a:latin typeface="Times New Roman"/>
          <a:ea typeface="Times New Roman"/>
          <a:cs typeface="Times New Roman"/>
          <a:sym typeface="Times New Roman"/>
        </a:defRPr>
      </a:lvl4pPr>
      <a:lvl5pPr marL="0" marR="0" indent="0" algn="l" defTabSz="914400" rtl="0" latinLnBrk="0">
        <a:lnSpc>
          <a:spcPct val="100000"/>
        </a:lnSpc>
        <a:spcBef>
          <a:spcPts val="0"/>
        </a:spcBef>
        <a:spcAft>
          <a:spcPts val="0"/>
        </a:spcAft>
        <a:buClrTx/>
        <a:buSzTx/>
        <a:buFontTx/>
        <a:buNone/>
        <a:tabLst/>
        <a:defRPr b="1" baseline="0" cap="none" i="0" spc="0" strike="noStrike" sz="7000" u="none">
          <a:ln>
            <a:noFill/>
          </a:ln>
          <a:solidFill>
            <a:srgbClr val="231F20"/>
          </a:solidFill>
          <a:uFillTx/>
          <a:latin typeface="Times New Roman"/>
          <a:ea typeface="Times New Roman"/>
          <a:cs typeface="Times New Roman"/>
          <a:sym typeface="Times New Roman"/>
        </a:defRPr>
      </a:lvl5pPr>
      <a:lvl6pPr marL="0" marR="0" indent="0" algn="l" defTabSz="914400" rtl="0" latinLnBrk="0">
        <a:lnSpc>
          <a:spcPct val="100000"/>
        </a:lnSpc>
        <a:spcBef>
          <a:spcPts val="0"/>
        </a:spcBef>
        <a:spcAft>
          <a:spcPts val="0"/>
        </a:spcAft>
        <a:buClrTx/>
        <a:buSzTx/>
        <a:buFontTx/>
        <a:buNone/>
        <a:tabLst/>
        <a:defRPr b="1" baseline="0" cap="none" i="0" spc="0" strike="noStrike" sz="7000" u="none">
          <a:ln>
            <a:noFill/>
          </a:ln>
          <a:solidFill>
            <a:srgbClr val="231F20"/>
          </a:solidFill>
          <a:uFillTx/>
          <a:latin typeface="Times New Roman"/>
          <a:ea typeface="Times New Roman"/>
          <a:cs typeface="Times New Roman"/>
          <a:sym typeface="Times New Roman"/>
        </a:defRPr>
      </a:lvl6pPr>
      <a:lvl7pPr marL="0" marR="0" indent="0" algn="l" defTabSz="914400" rtl="0" latinLnBrk="0">
        <a:lnSpc>
          <a:spcPct val="100000"/>
        </a:lnSpc>
        <a:spcBef>
          <a:spcPts val="0"/>
        </a:spcBef>
        <a:spcAft>
          <a:spcPts val="0"/>
        </a:spcAft>
        <a:buClrTx/>
        <a:buSzTx/>
        <a:buFontTx/>
        <a:buNone/>
        <a:tabLst/>
        <a:defRPr b="1" baseline="0" cap="none" i="0" spc="0" strike="noStrike" sz="7000" u="none">
          <a:ln>
            <a:noFill/>
          </a:ln>
          <a:solidFill>
            <a:srgbClr val="231F20"/>
          </a:solidFill>
          <a:uFillTx/>
          <a:latin typeface="Times New Roman"/>
          <a:ea typeface="Times New Roman"/>
          <a:cs typeface="Times New Roman"/>
          <a:sym typeface="Times New Roman"/>
        </a:defRPr>
      </a:lvl7pPr>
      <a:lvl8pPr marL="0" marR="0" indent="0" algn="l" defTabSz="914400" rtl="0" latinLnBrk="0">
        <a:lnSpc>
          <a:spcPct val="100000"/>
        </a:lnSpc>
        <a:spcBef>
          <a:spcPts val="0"/>
        </a:spcBef>
        <a:spcAft>
          <a:spcPts val="0"/>
        </a:spcAft>
        <a:buClrTx/>
        <a:buSzTx/>
        <a:buFontTx/>
        <a:buNone/>
        <a:tabLst/>
        <a:defRPr b="1" baseline="0" cap="none" i="0" spc="0" strike="noStrike" sz="7000" u="none">
          <a:ln>
            <a:noFill/>
          </a:ln>
          <a:solidFill>
            <a:srgbClr val="231F20"/>
          </a:solidFill>
          <a:uFillTx/>
          <a:latin typeface="Times New Roman"/>
          <a:ea typeface="Times New Roman"/>
          <a:cs typeface="Times New Roman"/>
          <a:sym typeface="Times New Roman"/>
        </a:defRPr>
      </a:lvl8pPr>
      <a:lvl9pPr marL="0" marR="0" indent="0" algn="l" defTabSz="914400" rtl="0" latinLnBrk="0">
        <a:lnSpc>
          <a:spcPct val="100000"/>
        </a:lnSpc>
        <a:spcBef>
          <a:spcPts val="0"/>
        </a:spcBef>
        <a:spcAft>
          <a:spcPts val="0"/>
        </a:spcAft>
        <a:buClrTx/>
        <a:buSzTx/>
        <a:buFontTx/>
        <a:buNone/>
        <a:tabLst/>
        <a:defRPr b="1" baseline="0" cap="none" i="0" spc="0" strike="noStrike" sz="7000" u="none">
          <a:ln>
            <a:noFill/>
          </a:ln>
          <a:solidFill>
            <a:srgbClr val="231F20"/>
          </a:solidFill>
          <a:uFillTx/>
          <a:latin typeface="Times New Roman"/>
          <a:ea typeface="Times New Roman"/>
          <a:cs typeface="Times New Roman"/>
          <a:sym typeface="Times New Roman"/>
        </a:defRPr>
      </a:lvl9pPr>
    </p:titleStyle>
    <p:bodyStyle>
      <a:lvl1pPr marL="22860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31F20"/>
          </a:solidFill>
          <a:uFillTx/>
          <a:latin typeface="+mn-lt"/>
          <a:ea typeface="+mn-ea"/>
          <a:cs typeface="+mn-cs"/>
          <a:sym typeface="Arial"/>
        </a:defRPr>
      </a:lvl1pPr>
      <a:lvl2pPr marL="228600" marR="0" indent="457200" algn="l" defTabSz="914400" rtl="0" latinLnBrk="0">
        <a:lnSpc>
          <a:spcPct val="100000"/>
        </a:lnSpc>
        <a:spcBef>
          <a:spcPts val="0"/>
        </a:spcBef>
        <a:spcAft>
          <a:spcPts val="0"/>
        </a:spcAft>
        <a:buClrTx/>
        <a:buSzTx/>
        <a:buFontTx/>
        <a:buNone/>
        <a:tabLst/>
        <a:defRPr b="0" baseline="0" cap="none" i="0" spc="0" strike="noStrike" sz="2800" u="none">
          <a:ln>
            <a:noFill/>
          </a:ln>
          <a:solidFill>
            <a:srgbClr val="231F20"/>
          </a:solidFill>
          <a:uFillTx/>
          <a:latin typeface="+mn-lt"/>
          <a:ea typeface="+mn-ea"/>
          <a:cs typeface="+mn-cs"/>
          <a:sym typeface="Arial"/>
        </a:defRPr>
      </a:lvl2pPr>
      <a:lvl3pPr marL="228600" marR="0" indent="914400" algn="l" defTabSz="914400" rtl="0" latinLnBrk="0">
        <a:lnSpc>
          <a:spcPct val="100000"/>
        </a:lnSpc>
        <a:spcBef>
          <a:spcPts val="0"/>
        </a:spcBef>
        <a:spcAft>
          <a:spcPts val="0"/>
        </a:spcAft>
        <a:buClrTx/>
        <a:buSzTx/>
        <a:buFontTx/>
        <a:buNone/>
        <a:tabLst/>
        <a:defRPr b="0" baseline="0" cap="none" i="0" spc="0" strike="noStrike" sz="2800" u="none">
          <a:ln>
            <a:noFill/>
          </a:ln>
          <a:solidFill>
            <a:srgbClr val="231F20"/>
          </a:solidFill>
          <a:uFillTx/>
          <a:latin typeface="+mn-lt"/>
          <a:ea typeface="+mn-ea"/>
          <a:cs typeface="+mn-cs"/>
          <a:sym typeface="Arial"/>
        </a:defRPr>
      </a:lvl3pPr>
      <a:lvl4pPr marL="228600" marR="0" indent="1371600" algn="l" defTabSz="914400" rtl="0" latinLnBrk="0">
        <a:lnSpc>
          <a:spcPct val="100000"/>
        </a:lnSpc>
        <a:spcBef>
          <a:spcPts val="0"/>
        </a:spcBef>
        <a:spcAft>
          <a:spcPts val="0"/>
        </a:spcAft>
        <a:buClrTx/>
        <a:buSzTx/>
        <a:buFontTx/>
        <a:buNone/>
        <a:tabLst/>
        <a:defRPr b="0" baseline="0" cap="none" i="0" spc="0" strike="noStrike" sz="2800" u="none">
          <a:ln>
            <a:noFill/>
          </a:ln>
          <a:solidFill>
            <a:srgbClr val="231F20"/>
          </a:solidFill>
          <a:uFillTx/>
          <a:latin typeface="+mn-lt"/>
          <a:ea typeface="+mn-ea"/>
          <a:cs typeface="+mn-cs"/>
          <a:sym typeface="Arial"/>
        </a:defRPr>
      </a:lvl4pPr>
      <a:lvl5pPr marL="228600" marR="0" indent="1828800" algn="l" defTabSz="914400" rtl="0" latinLnBrk="0">
        <a:lnSpc>
          <a:spcPct val="100000"/>
        </a:lnSpc>
        <a:spcBef>
          <a:spcPts val="0"/>
        </a:spcBef>
        <a:spcAft>
          <a:spcPts val="0"/>
        </a:spcAft>
        <a:buClrTx/>
        <a:buSzTx/>
        <a:buFontTx/>
        <a:buNone/>
        <a:tabLst/>
        <a:defRPr b="0" baseline="0" cap="none" i="0" spc="0" strike="noStrike" sz="2800" u="none">
          <a:ln>
            <a:noFill/>
          </a:ln>
          <a:solidFill>
            <a:srgbClr val="231F20"/>
          </a:solidFill>
          <a:uFillTx/>
          <a:latin typeface="+mn-lt"/>
          <a:ea typeface="+mn-ea"/>
          <a:cs typeface="+mn-cs"/>
          <a:sym typeface="Arial"/>
        </a:defRPr>
      </a:lvl5pPr>
      <a:lvl6pPr marL="228600" marR="0" indent="2286000" algn="l" defTabSz="914400" rtl="0" latinLnBrk="0">
        <a:lnSpc>
          <a:spcPct val="100000"/>
        </a:lnSpc>
        <a:spcBef>
          <a:spcPts val="0"/>
        </a:spcBef>
        <a:spcAft>
          <a:spcPts val="0"/>
        </a:spcAft>
        <a:buClrTx/>
        <a:buSzTx/>
        <a:buFontTx/>
        <a:buNone/>
        <a:tabLst/>
        <a:defRPr b="0" baseline="0" cap="none" i="0" spc="0" strike="noStrike" sz="2800" u="none">
          <a:ln>
            <a:noFill/>
          </a:ln>
          <a:solidFill>
            <a:srgbClr val="231F20"/>
          </a:solidFill>
          <a:uFillTx/>
          <a:latin typeface="+mn-lt"/>
          <a:ea typeface="+mn-ea"/>
          <a:cs typeface="+mn-cs"/>
          <a:sym typeface="Arial"/>
        </a:defRPr>
      </a:lvl6pPr>
      <a:lvl7pPr marL="228600" marR="0" indent="2743200" algn="l" defTabSz="914400" rtl="0" latinLnBrk="0">
        <a:lnSpc>
          <a:spcPct val="100000"/>
        </a:lnSpc>
        <a:spcBef>
          <a:spcPts val="0"/>
        </a:spcBef>
        <a:spcAft>
          <a:spcPts val="0"/>
        </a:spcAft>
        <a:buClrTx/>
        <a:buSzTx/>
        <a:buFontTx/>
        <a:buNone/>
        <a:tabLst/>
        <a:defRPr b="0" baseline="0" cap="none" i="0" spc="0" strike="noStrike" sz="2800" u="none">
          <a:ln>
            <a:noFill/>
          </a:ln>
          <a:solidFill>
            <a:srgbClr val="231F20"/>
          </a:solidFill>
          <a:uFillTx/>
          <a:latin typeface="+mn-lt"/>
          <a:ea typeface="+mn-ea"/>
          <a:cs typeface="+mn-cs"/>
          <a:sym typeface="Arial"/>
        </a:defRPr>
      </a:lvl7pPr>
      <a:lvl8pPr marL="228600" marR="0" indent="3200400" algn="l" defTabSz="914400" rtl="0" latinLnBrk="0">
        <a:lnSpc>
          <a:spcPct val="100000"/>
        </a:lnSpc>
        <a:spcBef>
          <a:spcPts val="0"/>
        </a:spcBef>
        <a:spcAft>
          <a:spcPts val="0"/>
        </a:spcAft>
        <a:buClrTx/>
        <a:buSzTx/>
        <a:buFontTx/>
        <a:buNone/>
        <a:tabLst/>
        <a:defRPr b="0" baseline="0" cap="none" i="0" spc="0" strike="noStrike" sz="2800" u="none">
          <a:ln>
            <a:noFill/>
          </a:ln>
          <a:solidFill>
            <a:srgbClr val="231F20"/>
          </a:solidFill>
          <a:uFillTx/>
          <a:latin typeface="+mn-lt"/>
          <a:ea typeface="+mn-ea"/>
          <a:cs typeface="+mn-cs"/>
          <a:sym typeface="Arial"/>
        </a:defRPr>
      </a:lvl8pPr>
      <a:lvl9pPr marL="228600" marR="0" indent="3657600" algn="l" defTabSz="914400" rtl="0" latinLnBrk="0">
        <a:lnSpc>
          <a:spcPct val="100000"/>
        </a:lnSpc>
        <a:spcBef>
          <a:spcPts val="0"/>
        </a:spcBef>
        <a:spcAft>
          <a:spcPts val="0"/>
        </a:spcAft>
        <a:buClrTx/>
        <a:buSzTx/>
        <a:buFontTx/>
        <a:buNone/>
        <a:tabLst/>
        <a:defRPr b="0" baseline="0" cap="none" i="0" spc="0" strike="noStrike" sz="2800" u="none">
          <a:ln>
            <a:noFill/>
          </a:ln>
          <a:solidFill>
            <a:srgbClr val="231F2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eg"/><Relationship Id="rId4" Type="http://schemas.openxmlformats.org/officeDocument/2006/relationships/image" Target="../media/image4.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jpeg"/><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Google Shape;88;p19"/>
          <p:cNvSpPr txBox="1"/>
          <p:nvPr/>
        </p:nvSpPr>
        <p:spPr>
          <a:xfrm>
            <a:off x="1905000" y="5592140"/>
            <a:ext cx="10820400" cy="1513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b="1" sz="2800">
                <a:solidFill>
                  <a:srgbClr val="262626"/>
                </a:solidFill>
                <a:latin typeface="Montserrat"/>
                <a:ea typeface="Montserrat"/>
                <a:cs typeface="Montserrat"/>
                <a:sym typeface="Montserrat"/>
              </a:defRPr>
            </a:pPr>
            <a:r>
              <a:t>MAJOR LEAGUE BASEBALL: GAME ATTENDANCE </a:t>
            </a:r>
          </a:p>
          <a:p>
            <a:pPr algn="ctr">
              <a:defRPr b="1" sz="1800">
                <a:solidFill>
                  <a:srgbClr val="262626"/>
                </a:solidFill>
                <a:latin typeface="Montserrat"/>
                <a:ea typeface="Montserrat"/>
                <a:cs typeface="Montserrat"/>
                <a:sym typeface="Montserrat"/>
              </a:defRPr>
            </a:pPr>
            <a:r>
              <a:t>ANDRÉE WERNER</a:t>
            </a:r>
          </a:p>
          <a:p>
            <a:pPr indent="4572000">
              <a:spcBef>
                <a:spcPts val="600"/>
              </a:spcBef>
              <a:defRPr b="1" sz="1800">
                <a:solidFill>
                  <a:srgbClr val="262626"/>
                </a:solidFill>
                <a:latin typeface="Montserrat"/>
                <a:ea typeface="Montserrat"/>
                <a:cs typeface="Montserrat"/>
                <a:sym typeface="Montserrat"/>
              </a:defRPr>
            </a:pPr>
            <a:r>
              <a:t>METIS 2018</a:t>
            </a:r>
          </a:p>
        </p:txBody>
      </p:sp>
      <p:pic>
        <p:nvPicPr>
          <p:cNvPr id="144" name="Google Shape;89;p19" descr="Google Shape;89;p19"/>
          <p:cNvPicPr>
            <a:picLocks noChangeAspect="1"/>
          </p:cNvPicPr>
          <p:nvPr/>
        </p:nvPicPr>
        <p:blipFill>
          <a:blip r:embed="rId3">
            <a:extLst/>
          </a:blip>
          <a:stretch>
            <a:fillRect/>
          </a:stretch>
        </p:blipFill>
        <p:spPr>
          <a:xfrm>
            <a:off x="2873250" y="416149"/>
            <a:ext cx="8883888" cy="4826913"/>
          </a:xfrm>
          <a:prstGeom prst="rect">
            <a:avLst/>
          </a:prstGeom>
          <a:ln w="12700">
            <a:miter lim="400000"/>
          </a:ln>
        </p:spPr>
      </p:pic>
      <p:pic>
        <p:nvPicPr>
          <p:cNvPr id="145" name="Google Shape;90;p19" descr="Google Shape;90;p19"/>
          <p:cNvPicPr>
            <a:picLocks noChangeAspect="1"/>
          </p:cNvPicPr>
          <p:nvPr/>
        </p:nvPicPr>
        <p:blipFill>
          <a:blip r:embed="rId4">
            <a:extLst/>
          </a:blip>
          <a:stretch>
            <a:fillRect/>
          </a:stretch>
        </p:blipFill>
        <p:spPr>
          <a:xfrm>
            <a:off x="5803488" y="7134025"/>
            <a:ext cx="3023424" cy="5335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Google Shape;189;p28"/>
          <p:cNvSpPr/>
          <p:nvPr/>
        </p:nvSpPr>
        <p:spPr>
          <a:xfrm flipH="1" rot="10800000">
            <a:off x="326054" y="779521"/>
            <a:ext cx="1190701" cy="129301"/>
          </a:xfrm>
          <a:prstGeom prst="rect">
            <a:avLst/>
          </a:prstGeom>
          <a:solidFill>
            <a:srgbClr val="FF2600"/>
          </a:solidFill>
          <a:ln w="12700">
            <a:miter lim="400000"/>
          </a:ln>
        </p:spPr>
        <p:txBody>
          <a:bodyPr lIns="0" tIns="0" rIns="0" bIns="0" anchor="ctr"/>
          <a:lstStyle/>
          <a:p>
            <a:pPr algn="ctr">
              <a:defRPr sz="2500">
                <a:solidFill>
                  <a:srgbClr val="FF0000"/>
                </a:solidFill>
              </a:defRPr>
            </a:pPr>
          </a:p>
        </p:txBody>
      </p:sp>
      <p:sp>
        <p:nvSpPr>
          <p:cNvPr id="230" name="Google Shape;190;p28"/>
          <p:cNvSpPr txBox="1"/>
          <p:nvPr/>
        </p:nvSpPr>
        <p:spPr>
          <a:xfrm>
            <a:off x="2804449" y="5217911"/>
            <a:ext cx="3871802" cy="221503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lgn="ctr"/>
            <a:endParaRPr b="1" sz="2000">
              <a:solidFill>
                <a:srgbClr val="FE2700"/>
              </a:solidFill>
              <a:latin typeface="Montserrat"/>
              <a:ea typeface="Montserrat"/>
              <a:cs typeface="Montserrat"/>
              <a:sym typeface="Montserrat"/>
            </a:endParaRPr>
          </a:p>
          <a:p>
            <a:pPr algn="ctr">
              <a:defRPr b="1" sz="2400">
                <a:solidFill>
                  <a:srgbClr val="FE2700"/>
                </a:solidFill>
                <a:latin typeface="Montserrat"/>
                <a:ea typeface="Montserrat"/>
                <a:cs typeface="Montserrat"/>
                <a:sym typeface="Montserrat"/>
              </a:defRPr>
            </a:pPr>
            <a:r>
              <a:t>Across the models, r</a:t>
            </a:r>
            <a:r>
              <a:rPr baseline="30000"/>
              <a:t>2</a:t>
            </a:r>
            <a:r>
              <a:t> hovers around the mean value after cross validation</a:t>
            </a:r>
          </a:p>
        </p:txBody>
      </p:sp>
      <p:grpSp>
        <p:nvGrpSpPr>
          <p:cNvPr id="233" name="Google Shape;191;p28"/>
          <p:cNvGrpSpPr/>
          <p:nvPr/>
        </p:nvGrpSpPr>
        <p:grpSpPr>
          <a:xfrm>
            <a:off x="5503922" y="1651434"/>
            <a:ext cx="3871802" cy="3871802"/>
            <a:chOff x="0" y="0"/>
            <a:chExt cx="3871800" cy="3871800"/>
          </a:xfrm>
        </p:grpSpPr>
        <p:sp>
          <p:nvSpPr>
            <p:cNvPr id="231" name="Circle"/>
            <p:cNvSpPr/>
            <p:nvPr/>
          </p:nvSpPr>
          <p:spPr>
            <a:xfrm>
              <a:off x="-1" y="-1"/>
              <a:ext cx="3871802" cy="3871802"/>
            </a:xfrm>
            <a:prstGeom prst="ellipse">
              <a:avLst/>
            </a:prstGeom>
            <a:solidFill>
              <a:srgbClr val="262626">
                <a:alpha val="49803"/>
              </a:srgbClr>
            </a:solidFill>
            <a:ln w="25400" cap="flat">
              <a:solidFill>
                <a:srgbClr val="262626"/>
              </a:solidFill>
              <a:prstDash val="solid"/>
              <a:round/>
            </a:ln>
            <a:effectLst/>
          </p:spPr>
          <p:txBody>
            <a:bodyPr wrap="square" lIns="0" tIns="0" rIns="0" bIns="0" numCol="1" anchor="ctr">
              <a:noAutofit/>
            </a:bodyPr>
            <a:lstStyle/>
            <a:p>
              <a:pPr algn="ctr"/>
            </a:p>
          </p:txBody>
        </p:sp>
        <p:sp>
          <p:nvSpPr>
            <p:cNvPr id="232" name="0.426"/>
            <p:cNvSpPr txBox="1"/>
            <p:nvPr/>
          </p:nvSpPr>
          <p:spPr>
            <a:xfrm>
              <a:off x="567011" y="1502553"/>
              <a:ext cx="2737778" cy="8666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marR="139700" indent="457200">
                <a:lnSpc>
                  <a:spcPct val="121429"/>
                </a:lnSpc>
                <a:defRPr b="1" sz="2400"/>
              </a:lvl1pPr>
            </a:lstStyle>
            <a:p>
              <a:pPr/>
              <a:r>
                <a:t>     0.426</a:t>
              </a:r>
            </a:p>
          </p:txBody>
        </p:sp>
      </p:grpSp>
      <p:grpSp>
        <p:nvGrpSpPr>
          <p:cNvPr id="236" name="Google Shape;192;p28"/>
          <p:cNvGrpSpPr/>
          <p:nvPr/>
        </p:nvGrpSpPr>
        <p:grpSpPr>
          <a:xfrm>
            <a:off x="8853675" y="1651434"/>
            <a:ext cx="3871801" cy="3871802"/>
            <a:chOff x="0" y="0"/>
            <a:chExt cx="3871800" cy="3871800"/>
          </a:xfrm>
        </p:grpSpPr>
        <p:sp>
          <p:nvSpPr>
            <p:cNvPr id="234" name="Circle"/>
            <p:cNvSpPr/>
            <p:nvPr/>
          </p:nvSpPr>
          <p:spPr>
            <a:xfrm>
              <a:off x="-1" y="-1"/>
              <a:ext cx="3871802" cy="3871802"/>
            </a:xfrm>
            <a:prstGeom prst="ellipse">
              <a:avLst/>
            </a:prstGeom>
            <a:solidFill>
              <a:srgbClr val="595959">
                <a:alpha val="49803"/>
              </a:srgbClr>
            </a:solidFill>
            <a:ln w="25400" cap="flat">
              <a:solidFill>
                <a:srgbClr val="595959"/>
              </a:solidFill>
              <a:prstDash val="solid"/>
              <a:round/>
            </a:ln>
            <a:effectLst/>
          </p:spPr>
          <p:txBody>
            <a:bodyPr wrap="square" lIns="0" tIns="0" rIns="0" bIns="0" numCol="1" anchor="ctr">
              <a:noAutofit/>
            </a:bodyPr>
            <a:lstStyle/>
            <a:p>
              <a:pPr algn="ctr"/>
            </a:p>
          </p:txBody>
        </p:sp>
        <p:sp>
          <p:nvSpPr>
            <p:cNvPr id="235" name="8052.3842"/>
            <p:cNvSpPr txBox="1"/>
            <p:nvPr/>
          </p:nvSpPr>
          <p:spPr>
            <a:xfrm>
              <a:off x="567011" y="1235259"/>
              <a:ext cx="2737778" cy="14012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R="139700">
                <a:lnSpc>
                  <a:spcPct val="121429"/>
                </a:lnSpc>
              </a:pPr>
              <a:endParaRPr b="1" sz="2400"/>
            </a:p>
            <a:p>
              <a:pPr marR="139700" indent="457200">
                <a:lnSpc>
                  <a:spcPct val="121429"/>
                </a:lnSpc>
                <a:defRPr b="1" sz="2400"/>
              </a:pPr>
              <a:r>
                <a:t>  8052.3842</a:t>
              </a:r>
            </a:p>
            <a:p>
              <a:pPr algn="ctr"/>
              <a:endParaRPr sz="1600"/>
            </a:p>
          </p:txBody>
        </p:sp>
      </p:grpSp>
      <p:grpSp>
        <p:nvGrpSpPr>
          <p:cNvPr id="239" name="Google Shape;193;p28"/>
          <p:cNvGrpSpPr/>
          <p:nvPr/>
        </p:nvGrpSpPr>
        <p:grpSpPr>
          <a:xfrm>
            <a:off x="6676249" y="4019224"/>
            <a:ext cx="5218201" cy="3871801"/>
            <a:chOff x="0" y="0"/>
            <a:chExt cx="5218200" cy="3871800"/>
          </a:xfrm>
        </p:grpSpPr>
        <p:sp>
          <p:nvSpPr>
            <p:cNvPr id="237" name="Oval"/>
            <p:cNvSpPr/>
            <p:nvPr/>
          </p:nvSpPr>
          <p:spPr>
            <a:xfrm>
              <a:off x="-1" y="-1"/>
              <a:ext cx="5218202" cy="3871802"/>
            </a:xfrm>
            <a:prstGeom prst="ellipse">
              <a:avLst/>
            </a:prstGeom>
            <a:solidFill>
              <a:srgbClr val="7F7F7F">
                <a:alpha val="35686"/>
              </a:srgbClr>
            </a:solidFill>
            <a:ln w="25400" cap="flat">
              <a:solidFill>
                <a:srgbClr val="7F7F7F"/>
              </a:solidFill>
              <a:prstDash val="solid"/>
              <a:round/>
            </a:ln>
            <a:effectLst/>
          </p:spPr>
          <p:txBody>
            <a:bodyPr wrap="square" lIns="0" tIns="0" rIns="0" bIns="0" numCol="1" anchor="ctr">
              <a:noAutofit/>
            </a:bodyPr>
            <a:lstStyle/>
            <a:p>
              <a:pPr algn="ctr">
                <a:defRPr sz="1800"/>
              </a:pPr>
            </a:p>
          </p:txBody>
        </p:sp>
        <p:sp>
          <p:nvSpPr>
            <p:cNvPr id="238" name="IF WE CARE ABOUT TICKETS SOLD (SEATS FILLED), RMSE MIGHT BE SOMETHING THAT’S ESPECIALLY USEFUL"/>
            <p:cNvSpPr txBox="1"/>
            <p:nvPr/>
          </p:nvSpPr>
          <p:spPr>
            <a:xfrm>
              <a:off x="764187" y="903339"/>
              <a:ext cx="3689826" cy="20651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endParaRPr sz="1600"/>
            </a:p>
            <a:p>
              <a:pPr algn="ctr"/>
              <a:endParaRPr sz="1600"/>
            </a:p>
            <a:p>
              <a:pPr algn="ctr"/>
              <a:endParaRPr sz="1600"/>
            </a:p>
            <a:p>
              <a:pPr algn="ctr"/>
              <a:endParaRPr sz="1600"/>
            </a:p>
            <a:p>
              <a:pPr algn="ctr">
                <a:defRPr sz="1800"/>
              </a:pPr>
              <a:r>
                <a:t>IF WE CARE ABOUT TICKETS SOLD (SEATS FILLED), </a:t>
              </a:r>
              <a:r>
                <a:rPr b="1"/>
                <a:t>RMSE</a:t>
              </a:r>
              <a:r>
                <a:t> MIGHT BE SOMETHING THAT’S ESPECIALLY USEFUL </a:t>
              </a:r>
            </a:p>
          </p:txBody>
        </p:sp>
      </p:grpSp>
      <p:sp>
        <p:nvSpPr>
          <p:cNvPr id="240" name="Google Shape;194;p28"/>
          <p:cNvSpPr txBox="1"/>
          <p:nvPr/>
        </p:nvSpPr>
        <p:spPr>
          <a:xfrm>
            <a:off x="6301575" y="2431799"/>
            <a:ext cx="2552101" cy="63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indent="914400">
              <a:defRPr b="1" sz="3600">
                <a:latin typeface="Montserrat"/>
                <a:ea typeface="Montserrat"/>
                <a:cs typeface="Montserrat"/>
                <a:sym typeface="Montserrat"/>
              </a:defRPr>
            </a:pPr>
            <a:r>
              <a:t>r</a:t>
            </a:r>
            <a:r>
              <a:rPr baseline="30000"/>
              <a:t>2</a:t>
            </a:r>
          </a:p>
        </p:txBody>
      </p:sp>
      <p:sp>
        <p:nvSpPr>
          <p:cNvPr id="241" name="Google Shape;195;p28"/>
          <p:cNvSpPr txBox="1"/>
          <p:nvPr/>
        </p:nvSpPr>
        <p:spPr>
          <a:xfrm>
            <a:off x="9684674" y="2431808"/>
            <a:ext cx="2209801" cy="63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3600">
                <a:latin typeface="Montserrat"/>
                <a:ea typeface="Montserrat"/>
                <a:cs typeface="Montserrat"/>
                <a:sym typeface="Montserrat"/>
              </a:defRPr>
            </a:lvl1pPr>
          </a:lstStyle>
          <a:p>
            <a:pPr/>
            <a:r>
              <a:t>RMSE</a:t>
            </a:r>
          </a:p>
        </p:txBody>
      </p:sp>
      <p:sp>
        <p:nvSpPr>
          <p:cNvPr id="242" name="Google Shape;197;p28"/>
          <p:cNvSpPr txBox="1"/>
          <p:nvPr/>
        </p:nvSpPr>
        <p:spPr>
          <a:xfrm>
            <a:off x="326053" y="914399"/>
            <a:ext cx="12457098" cy="5435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3200">
                <a:latin typeface="Montserrat"/>
                <a:ea typeface="Montserrat"/>
                <a:cs typeface="Montserrat"/>
                <a:sym typeface="Montserrat"/>
              </a:defRPr>
            </a:lvl1pPr>
          </a:lstStyle>
          <a:p>
            <a:pPr/>
            <a:r>
              <a:t>5-FOLD CROSS-VALIDATION</a:t>
            </a:r>
          </a:p>
        </p:txBody>
      </p:sp>
      <p:sp>
        <p:nvSpPr>
          <p:cNvPr id="243" name="Google Shape;198;p28"/>
          <p:cNvSpPr/>
          <p:nvPr/>
        </p:nvSpPr>
        <p:spPr>
          <a:xfrm>
            <a:off x="5184950" y="3812925"/>
            <a:ext cx="2159851" cy="172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61" y="21382"/>
                </a:lnTo>
                <a:lnTo>
                  <a:pt x="21600" y="0"/>
                </a:lnTo>
              </a:path>
            </a:pathLst>
          </a:custGeom>
          <a:ln w="25400">
            <a:solidFill>
              <a:srgbClr val="000000"/>
            </a:solidFill>
            <a:tailEnd type="stealth"/>
          </a:ln>
        </p:spPr>
        <p:txBody>
          <a:bodyPr lIns="0" tIns="0" rIns="0" bIns="0" anchor="ctr"/>
          <a:lstStyle/>
          <a:p>
            <a:pPr>
              <a:defRPr>
                <a:solidFill>
                  <a:srgbClr val="FFFFFF"/>
                </a:solidFill>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Google Shape;204;p29" descr="Google Shape;204;p29"/>
          <p:cNvPicPr>
            <a:picLocks noChangeAspect="1"/>
          </p:cNvPicPr>
          <p:nvPr/>
        </p:nvPicPr>
        <p:blipFill>
          <a:blip r:embed="rId3">
            <a:alphaModFix amt="69000"/>
            <a:extLst/>
          </a:blip>
          <a:stretch>
            <a:fillRect/>
          </a:stretch>
        </p:blipFill>
        <p:spPr>
          <a:xfrm>
            <a:off x="0" y="-501261"/>
            <a:ext cx="14630399" cy="9758662"/>
          </a:xfrm>
          <a:prstGeom prst="rect">
            <a:avLst/>
          </a:prstGeom>
          <a:ln w="12700">
            <a:miter lim="400000"/>
          </a:ln>
        </p:spPr>
      </p:pic>
      <p:sp>
        <p:nvSpPr>
          <p:cNvPr id="248" name="Google Shape;205;p29"/>
          <p:cNvSpPr txBox="1"/>
          <p:nvPr/>
        </p:nvSpPr>
        <p:spPr>
          <a:xfrm>
            <a:off x="947849" y="3576299"/>
            <a:ext cx="12734702" cy="1097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6000">
                <a:latin typeface="Montserrat ExtraBold"/>
                <a:ea typeface="Montserrat ExtraBold"/>
                <a:cs typeface="Montserrat ExtraBold"/>
                <a:sym typeface="Montserrat ExtraBold"/>
              </a:defRPr>
            </a:lvl1pPr>
          </a:lstStyle>
          <a:p>
            <a:pPr/>
            <a:r>
              <a:t> TREES ARE ALWAYS GOOD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Google Shape;211;p30"/>
          <p:cNvSpPr/>
          <p:nvPr/>
        </p:nvSpPr>
        <p:spPr>
          <a:xfrm flipH="1" rot="10800000">
            <a:off x="326054" y="779521"/>
            <a:ext cx="1190701" cy="129301"/>
          </a:xfrm>
          <a:prstGeom prst="rect">
            <a:avLst/>
          </a:prstGeom>
          <a:solidFill>
            <a:srgbClr val="FF2600"/>
          </a:solidFill>
          <a:ln w="12700">
            <a:miter lim="400000"/>
          </a:ln>
        </p:spPr>
        <p:txBody>
          <a:bodyPr lIns="0" tIns="0" rIns="0" bIns="0" anchor="ctr"/>
          <a:lstStyle/>
          <a:p>
            <a:pPr algn="ctr">
              <a:defRPr sz="2500">
                <a:solidFill>
                  <a:srgbClr val="FF0000"/>
                </a:solidFill>
              </a:defRPr>
            </a:pPr>
          </a:p>
        </p:txBody>
      </p:sp>
      <p:sp>
        <p:nvSpPr>
          <p:cNvPr id="253" name="Google Shape;212;p30"/>
          <p:cNvSpPr txBox="1"/>
          <p:nvPr/>
        </p:nvSpPr>
        <p:spPr>
          <a:xfrm>
            <a:off x="2804449" y="5574876"/>
            <a:ext cx="3871802" cy="150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lgn="ctr"/>
            <a:endParaRPr b="1" sz="2000">
              <a:solidFill>
                <a:srgbClr val="FE2700"/>
              </a:solidFill>
              <a:latin typeface="Montserrat"/>
              <a:ea typeface="Montserrat"/>
              <a:cs typeface="Montserrat"/>
              <a:sym typeface="Montserrat"/>
            </a:endParaRPr>
          </a:p>
          <a:p>
            <a:pPr algn="ctr">
              <a:defRPr b="1" sz="2400">
                <a:solidFill>
                  <a:srgbClr val="FE2700"/>
                </a:solidFill>
                <a:latin typeface="Montserrat"/>
                <a:ea typeface="Montserrat"/>
                <a:cs typeface="Montserrat"/>
                <a:sym typeface="Montserrat"/>
              </a:defRPr>
            </a:pPr>
            <a:r>
              <a:t>r</a:t>
            </a:r>
            <a:r>
              <a:rPr baseline="30000"/>
              <a:t>2</a:t>
            </a:r>
            <a:r>
              <a:t> went up by .3 and RMSE went down by ~3000 </a:t>
            </a:r>
          </a:p>
        </p:txBody>
      </p:sp>
      <p:grpSp>
        <p:nvGrpSpPr>
          <p:cNvPr id="256" name="Google Shape;213;p30"/>
          <p:cNvGrpSpPr/>
          <p:nvPr/>
        </p:nvGrpSpPr>
        <p:grpSpPr>
          <a:xfrm>
            <a:off x="5503922" y="1651434"/>
            <a:ext cx="3871802" cy="3871802"/>
            <a:chOff x="0" y="0"/>
            <a:chExt cx="3871800" cy="3871800"/>
          </a:xfrm>
        </p:grpSpPr>
        <p:sp>
          <p:nvSpPr>
            <p:cNvPr id="254" name="Circle"/>
            <p:cNvSpPr/>
            <p:nvPr/>
          </p:nvSpPr>
          <p:spPr>
            <a:xfrm>
              <a:off x="-1" y="-1"/>
              <a:ext cx="3871802" cy="3871802"/>
            </a:xfrm>
            <a:prstGeom prst="ellipse">
              <a:avLst/>
            </a:prstGeom>
            <a:solidFill>
              <a:srgbClr val="262626">
                <a:alpha val="49803"/>
              </a:srgbClr>
            </a:solidFill>
            <a:ln w="25400" cap="flat">
              <a:solidFill>
                <a:srgbClr val="262626"/>
              </a:solidFill>
              <a:prstDash val="solid"/>
              <a:round/>
            </a:ln>
            <a:effectLst/>
          </p:spPr>
          <p:txBody>
            <a:bodyPr wrap="square" lIns="0" tIns="0" rIns="0" bIns="0" numCol="1" anchor="ctr">
              <a:noAutofit/>
            </a:bodyPr>
            <a:lstStyle/>
            <a:p>
              <a:pPr algn="ctr"/>
            </a:p>
          </p:txBody>
        </p:sp>
        <p:sp>
          <p:nvSpPr>
            <p:cNvPr id="255" name="0.753"/>
            <p:cNvSpPr txBox="1"/>
            <p:nvPr/>
          </p:nvSpPr>
          <p:spPr>
            <a:xfrm>
              <a:off x="567011" y="1072888"/>
              <a:ext cx="2737778" cy="172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marR="139700" indent="914400">
                <a:lnSpc>
                  <a:spcPct val="121429"/>
                </a:lnSpc>
              </a:pPr>
              <a:endParaRPr b="1" sz="2400"/>
            </a:p>
            <a:p>
              <a:pPr marR="139700" indent="457200">
                <a:lnSpc>
                  <a:spcPct val="121429"/>
                </a:lnSpc>
                <a:defRPr b="1" sz="2400"/>
              </a:pPr>
              <a:r>
                <a:t>     0.753</a:t>
              </a:r>
            </a:p>
            <a:p>
              <a:pPr marR="139700" indent="457200">
                <a:lnSpc>
                  <a:spcPct val="121429"/>
                </a:lnSpc>
              </a:pPr>
              <a:endParaRPr b="1" sz="2400"/>
            </a:p>
          </p:txBody>
        </p:sp>
      </p:grpSp>
      <p:grpSp>
        <p:nvGrpSpPr>
          <p:cNvPr id="259" name="Google Shape;214;p30"/>
          <p:cNvGrpSpPr/>
          <p:nvPr/>
        </p:nvGrpSpPr>
        <p:grpSpPr>
          <a:xfrm>
            <a:off x="6676249" y="4019224"/>
            <a:ext cx="4937101" cy="3871801"/>
            <a:chOff x="0" y="0"/>
            <a:chExt cx="4937099" cy="3871800"/>
          </a:xfrm>
        </p:grpSpPr>
        <p:sp>
          <p:nvSpPr>
            <p:cNvPr id="257" name="Oval"/>
            <p:cNvSpPr/>
            <p:nvPr/>
          </p:nvSpPr>
          <p:spPr>
            <a:xfrm>
              <a:off x="0" y="-1"/>
              <a:ext cx="4937100" cy="3871802"/>
            </a:xfrm>
            <a:prstGeom prst="ellipse">
              <a:avLst/>
            </a:prstGeom>
            <a:solidFill>
              <a:srgbClr val="7F7F7F">
                <a:alpha val="35686"/>
              </a:srgbClr>
            </a:solidFill>
            <a:ln w="25400" cap="flat">
              <a:solidFill>
                <a:srgbClr val="7F7F7F"/>
              </a:solidFill>
              <a:prstDash val="solid"/>
              <a:round/>
            </a:ln>
            <a:effectLst/>
          </p:spPr>
          <p:txBody>
            <a:bodyPr wrap="square" lIns="0" tIns="0" rIns="0" bIns="0" numCol="1" anchor="ctr">
              <a:noAutofit/>
            </a:bodyPr>
            <a:lstStyle/>
            <a:p>
              <a:pPr>
                <a:defRPr sz="2400"/>
              </a:pPr>
            </a:p>
          </p:txBody>
        </p:sp>
        <p:sp>
          <p:nvSpPr>
            <p:cNvPr id="258" name="RMSE decrease is good"/>
            <p:cNvSpPr txBox="1"/>
            <p:nvPr/>
          </p:nvSpPr>
          <p:spPr>
            <a:xfrm>
              <a:off x="723022" y="1488785"/>
              <a:ext cx="3491056" cy="894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endParaRPr sz="1600"/>
            </a:p>
            <a:p>
              <a:pPr/>
              <a:endParaRPr sz="1600"/>
            </a:p>
            <a:p>
              <a:pPr>
                <a:defRPr b="1" sz="2400"/>
              </a:pPr>
              <a:r>
                <a:t>RMSE</a:t>
              </a:r>
              <a:r>
                <a:rPr b="0"/>
                <a:t> decrease is good   </a:t>
              </a:r>
            </a:p>
          </p:txBody>
        </p:sp>
      </p:grpSp>
      <p:sp>
        <p:nvSpPr>
          <p:cNvPr id="260" name="Google Shape;215;p30"/>
          <p:cNvSpPr txBox="1"/>
          <p:nvPr/>
        </p:nvSpPr>
        <p:spPr>
          <a:xfrm>
            <a:off x="6301575" y="2431799"/>
            <a:ext cx="2552101" cy="63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indent="914400">
              <a:defRPr b="1" sz="3600">
                <a:latin typeface="Montserrat"/>
                <a:ea typeface="Montserrat"/>
                <a:cs typeface="Montserrat"/>
                <a:sym typeface="Montserrat"/>
              </a:defRPr>
            </a:pPr>
            <a:r>
              <a:t>r</a:t>
            </a:r>
            <a:r>
              <a:rPr baseline="30000"/>
              <a:t>2</a:t>
            </a:r>
          </a:p>
        </p:txBody>
      </p:sp>
      <p:sp>
        <p:nvSpPr>
          <p:cNvPr id="261" name="Google Shape;217;p30"/>
          <p:cNvSpPr txBox="1"/>
          <p:nvPr/>
        </p:nvSpPr>
        <p:spPr>
          <a:xfrm>
            <a:off x="326053" y="914400"/>
            <a:ext cx="12457202" cy="5435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3200">
                <a:latin typeface="Montserrat"/>
                <a:ea typeface="Montserrat"/>
                <a:cs typeface="Montserrat"/>
                <a:sym typeface="Montserrat"/>
              </a:defRPr>
            </a:lvl1pPr>
          </a:lstStyle>
          <a:p>
            <a:pPr/>
            <a:r>
              <a:t>RANDOM FOREST REGRESSOR MODEL</a:t>
            </a:r>
          </a:p>
        </p:txBody>
      </p:sp>
      <p:grpSp>
        <p:nvGrpSpPr>
          <p:cNvPr id="264" name="Google Shape;218;p30"/>
          <p:cNvGrpSpPr/>
          <p:nvPr/>
        </p:nvGrpSpPr>
        <p:grpSpPr>
          <a:xfrm>
            <a:off x="8401501" y="1651432"/>
            <a:ext cx="3871801" cy="3871801"/>
            <a:chOff x="0" y="0"/>
            <a:chExt cx="3871800" cy="3871800"/>
          </a:xfrm>
        </p:grpSpPr>
        <p:sp>
          <p:nvSpPr>
            <p:cNvPr id="262" name="Circle"/>
            <p:cNvSpPr/>
            <p:nvPr/>
          </p:nvSpPr>
          <p:spPr>
            <a:xfrm>
              <a:off x="-1" y="-1"/>
              <a:ext cx="3871802" cy="3871802"/>
            </a:xfrm>
            <a:prstGeom prst="ellipse">
              <a:avLst/>
            </a:prstGeom>
            <a:solidFill>
              <a:srgbClr val="FF2600">
                <a:alpha val="69800"/>
              </a:srgbClr>
            </a:solidFill>
            <a:ln w="25400" cap="flat">
              <a:solidFill>
                <a:srgbClr val="FF2600"/>
              </a:solidFill>
              <a:prstDash val="solid"/>
              <a:round/>
            </a:ln>
            <a:effectLst/>
          </p:spPr>
          <p:txBody>
            <a:bodyPr wrap="square" lIns="0" tIns="0" rIns="0" bIns="0" numCol="1" anchor="ctr">
              <a:noAutofit/>
            </a:bodyPr>
            <a:lstStyle/>
            <a:p>
              <a:pPr marR="139700">
                <a:lnSpc>
                  <a:spcPct val="121429"/>
                </a:lnSpc>
                <a:defRPr b="1" sz="2400"/>
              </a:pPr>
            </a:p>
          </p:txBody>
        </p:sp>
        <p:sp>
          <p:nvSpPr>
            <p:cNvPr id="263" name="5272.7176"/>
            <p:cNvSpPr txBox="1"/>
            <p:nvPr/>
          </p:nvSpPr>
          <p:spPr>
            <a:xfrm>
              <a:off x="567011" y="1717385"/>
              <a:ext cx="2737778" cy="4370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marR="139700" indent="457200">
                <a:lnSpc>
                  <a:spcPct val="121429"/>
                </a:lnSpc>
                <a:defRPr b="1" sz="2400"/>
              </a:lvl1pPr>
            </a:lstStyle>
            <a:p>
              <a:pPr/>
              <a:r>
                <a:t> 5272.7176</a:t>
              </a:r>
            </a:p>
          </p:txBody>
        </p:sp>
      </p:grpSp>
      <p:sp>
        <p:nvSpPr>
          <p:cNvPr id="265" name="Google Shape;219;p30"/>
          <p:cNvSpPr txBox="1"/>
          <p:nvPr/>
        </p:nvSpPr>
        <p:spPr>
          <a:xfrm>
            <a:off x="9061350" y="2584199"/>
            <a:ext cx="2552101" cy="637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indent="457200">
              <a:defRPr b="1" sz="3600">
                <a:latin typeface="Montserrat"/>
                <a:ea typeface="Montserrat"/>
                <a:cs typeface="Montserrat"/>
                <a:sym typeface="Montserrat"/>
              </a:defRPr>
            </a:lvl1pPr>
          </a:lstStyle>
          <a:p>
            <a:pPr/>
            <a:r>
              <a:t>RMSE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Google Shape;225;p31"/>
          <p:cNvSpPr/>
          <p:nvPr/>
        </p:nvSpPr>
        <p:spPr>
          <a:xfrm flipH="1" rot="10800000">
            <a:off x="326054" y="779521"/>
            <a:ext cx="1190701" cy="129301"/>
          </a:xfrm>
          <a:prstGeom prst="rect">
            <a:avLst/>
          </a:prstGeom>
          <a:solidFill>
            <a:srgbClr val="FF2600"/>
          </a:solidFill>
          <a:ln w="12700">
            <a:miter lim="400000"/>
          </a:ln>
        </p:spPr>
        <p:txBody>
          <a:bodyPr lIns="0" tIns="0" rIns="0" bIns="0" anchor="ctr"/>
          <a:lstStyle/>
          <a:p>
            <a:pPr algn="ctr">
              <a:defRPr sz="2500">
                <a:solidFill>
                  <a:srgbClr val="FF0000"/>
                </a:solidFill>
              </a:defRPr>
            </a:pPr>
          </a:p>
        </p:txBody>
      </p:sp>
      <p:sp>
        <p:nvSpPr>
          <p:cNvPr id="270" name="Google Shape;226;p31"/>
          <p:cNvSpPr txBox="1"/>
          <p:nvPr/>
        </p:nvSpPr>
        <p:spPr>
          <a:xfrm>
            <a:off x="326053" y="914400"/>
            <a:ext cx="12457202" cy="5435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3200">
                <a:latin typeface="Montserrat"/>
                <a:ea typeface="Montserrat"/>
                <a:cs typeface="Montserrat"/>
                <a:sym typeface="Montserrat"/>
              </a:defRPr>
            </a:lvl1pPr>
          </a:lstStyle>
          <a:p>
            <a:pPr/>
            <a:r>
              <a:t>RELATIVE FEATURE IMPORTANCE </a:t>
            </a:r>
          </a:p>
        </p:txBody>
      </p:sp>
      <p:grpSp>
        <p:nvGrpSpPr>
          <p:cNvPr id="273" name="Google Shape;227;p31"/>
          <p:cNvGrpSpPr/>
          <p:nvPr/>
        </p:nvGrpSpPr>
        <p:grpSpPr>
          <a:xfrm>
            <a:off x="326037" y="1595732"/>
            <a:ext cx="13206002" cy="570601"/>
            <a:chOff x="0" y="0"/>
            <a:chExt cx="13206000" cy="570600"/>
          </a:xfrm>
        </p:grpSpPr>
        <p:sp>
          <p:nvSpPr>
            <p:cNvPr id="271" name="Google Shape;228;p31"/>
            <p:cNvSpPr/>
            <p:nvPr/>
          </p:nvSpPr>
          <p:spPr>
            <a:xfrm>
              <a:off x="0" y="0"/>
              <a:ext cx="13206001" cy="570601"/>
            </a:xfrm>
            <a:prstGeom prst="roundRect">
              <a:avLst>
                <a:gd name="adj" fmla="val 16667"/>
              </a:avLst>
            </a:prstGeom>
            <a:solidFill>
              <a:srgbClr val="F2F2F2"/>
            </a:solidFill>
            <a:ln w="25400" cap="flat">
              <a:solidFill>
                <a:srgbClr val="BFBFBF"/>
              </a:solidFill>
              <a:prstDash val="solid"/>
              <a:round/>
            </a:ln>
            <a:effectLst/>
          </p:spPr>
          <p:txBody>
            <a:bodyPr wrap="square" lIns="0" tIns="0" rIns="0" bIns="0" numCol="1" anchor="ctr">
              <a:noAutofit/>
            </a:bodyPr>
            <a:lstStyle/>
            <a:p>
              <a:pPr algn="ctr">
                <a:defRPr>
                  <a:solidFill>
                    <a:srgbClr val="FFFFFF"/>
                  </a:solidFill>
                </a:defRPr>
              </a:pPr>
            </a:p>
          </p:txBody>
        </p:sp>
        <p:sp>
          <p:nvSpPr>
            <p:cNvPr id="272" name="Google Shape;229;p31"/>
            <p:cNvSpPr txBox="1"/>
            <p:nvPr/>
          </p:nvSpPr>
          <p:spPr>
            <a:xfrm>
              <a:off x="0" y="54218"/>
              <a:ext cx="3000001" cy="462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800">
                  <a:latin typeface="Montserrat"/>
                  <a:ea typeface="Montserrat"/>
                  <a:cs typeface="Montserrat"/>
                  <a:sym typeface="Montserrat"/>
                </a:defRPr>
              </a:lvl1pPr>
            </a:lstStyle>
            <a:p>
              <a:pPr/>
              <a:r>
                <a:t>KEY INFLUENCERS</a:t>
              </a:r>
            </a:p>
          </p:txBody>
        </p:sp>
      </p:grpSp>
      <p:sp>
        <p:nvSpPr>
          <p:cNvPr id="274" name="Google Shape;231;p31"/>
          <p:cNvSpPr/>
          <p:nvPr/>
        </p:nvSpPr>
        <p:spPr>
          <a:xfrm>
            <a:off x="4159763" y="3498027"/>
            <a:ext cx="13800" cy="3347102"/>
          </a:xfrm>
          <a:prstGeom prst="line">
            <a:avLst/>
          </a:prstGeom>
          <a:ln>
            <a:solidFill>
              <a:srgbClr val="000000"/>
            </a:solidFill>
          </a:ln>
        </p:spPr>
        <p:txBody>
          <a:bodyPr lIns="0" tIns="0" rIns="0" bIns="0"/>
          <a:lstStyle/>
          <a:p>
            <a:pPr/>
          </a:p>
        </p:txBody>
      </p:sp>
      <p:grpSp>
        <p:nvGrpSpPr>
          <p:cNvPr id="277" name="Google Shape;232;p31"/>
          <p:cNvGrpSpPr/>
          <p:nvPr/>
        </p:nvGrpSpPr>
        <p:grpSpPr>
          <a:xfrm>
            <a:off x="700249" y="2853325"/>
            <a:ext cx="3132902" cy="4636500"/>
            <a:chOff x="0" y="0"/>
            <a:chExt cx="3132900" cy="4636499"/>
          </a:xfrm>
        </p:grpSpPr>
        <p:sp>
          <p:nvSpPr>
            <p:cNvPr id="275" name="Rectangle"/>
            <p:cNvSpPr/>
            <p:nvPr/>
          </p:nvSpPr>
          <p:spPr>
            <a:xfrm>
              <a:off x="0" y="0"/>
              <a:ext cx="3132901" cy="4636500"/>
            </a:xfrm>
            <a:prstGeom prst="roundRect">
              <a:avLst>
                <a:gd name="adj" fmla="val 0"/>
              </a:avLst>
            </a:prstGeom>
            <a:solidFill>
              <a:srgbClr val="F2F2F2"/>
            </a:solidFill>
            <a:ln w="12700" cap="flat">
              <a:noFill/>
              <a:miter lim="400000"/>
            </a:ln>
            <a:effectLst/>
          </p:spPr>
          <p:txBody>
            <a:bodyPr wrap="square" lIns="0" tIns="0" rIns="0" bIns="0" numCol="1" anchor="ctr">
              <a:noAutofit/>
            </a:bodyPr>
            <a:lstStyle/>
            <a:p>
              <a:pPr>
                <a:defRPr b="1" sz="1800"/>
              </a:pPr>
            </a:p>
          </p:txBody>
        </p:sp>
        <p:sp>
          <p:nvSpPr>
            <p:cNvPr id="276" name="batters’ average age…"/>
            <p:cNvSpPr txBox="1"/>
            <p:nvPr/>
          </p:nvSpPr>
          <p:spPr>
            <a:xfrm>
              <a:off x="-1" y="1697164"/>
              <a:ext cx="3132902" cy="12421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marL="457200" indent="-342900">
                <a:buClr>
                  <a:srgbClr val="000000"/>
                </a:buClr>
                <a:buSzPts val="1800"/>
                <a:buFont typeface="Arial"/>
                <a:buChar char="●"/>
                <a:defRPr b="1" sz="1800"/>
              </a:pPr>
              <a:r>
                <a:t>batters’ average age</a:t>
              </a:r>
            </a:p>
            <a:p>
              <a:pPr marL="457200" indent="-342900">
                <a:buClr>
                  <a:srgbClr val="000000"/>
                </a:buClr>
                <a:buSzPts val="1800"/>
                <a:buFont typeface="Arial"/>
                <a:buChar char="●"/>
                <a:defRPr b="1" sz="1800"/>
              </a:pPr>
              <a:r>
                <a:t>stadium </a:t>
              </a:r>
            </a:p>
            <a:p>
              <a:pPr marL="457200" indent="-342900">
                <a:buClr>
                  <a:srgbClr val="000000"/>
                </a:buClr>
                <a:buSzPts val="1800"/>
                <a:buFont typeface="Arial"/>
                <a:buChar char="●"/>
                <a:defRPr b="1" sz="1800"/>
              </a:pPr>
              <a:r>
                <a:t>pitchers’ average age  </a:t>
              </a:r>
            </a:p>
          </p:txBody>
        </p:sp>
      </p:grpSp>
      <p:pic>
        <p:nvPicPr>
          <p:cNvPr id="278" name="Google Shape;233;p31" descr="Google Shape;233;p31"/>
          <p:cNvPicPr>
            <a:picLocks noChangeAspect="1"/>
          </p:cNvPicPr>
          <p:nvPr/>
        </p:nvPicPr>
        <p:blipFill>
          <a:blip r:embed="rId3">
            <a:extLst/>
          </a:blip>
          <a:stretch>
            <a:fillRect/>
          </a:stretch>
        </p:blipFill>
        <p:spPr>
          <a:xfrm>
            <a:off x="4325975" y="2520760"/>
            <a:ext cx="10304425" cy="505039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Google Shape;239;p32"/>
          <p:cNvSpPr/>
          <p:nvPr/>
        </p:nvSpPr>
        <p:spPr>
          <a:xfrm flipH="1" rot="10800000">
            <a:off x="326054" y="779521"/>
            <a:ext cx="1190701" cy="129301"/>
          </a:xfrm>
          <a:prstGeom prst="rect">
            <a:avLst/>
          </a:prstGeom>
          <a:solidFill>
            <a:srgbClr val="FF2600"/>
          </a:solidFill>
          <a:ln w="12700">
            <a:miter lim="400000"/>
          </a:ln>
        </p:spPr>
        <p:txBody>
          <a:bodyPr lIns="0" tIns="0" rIns="0" bIns="0" anchor="ctr"/>
          <a:lstStyle/>
          <a:p>
            <a:pPr algn="ctr">
              <a:defRPr sz="2500">
                <a:solidFill>
                  <a:srgbClr val="FF0000"/>
                </a:solidFill>
              </a:defRPr>
            </a:pPr>
          </a:p>
        </p:txBody>
      </p:sp>
      <p:sp>
        <p:nvSpPr>
          <p:cNvPr id="283" name="Google Shape;240;p32"/>
          <p:cNvSpPr txBox="1"/>
          <p:nvPr/>
        </p:nvSpPr>
        <p:spPr>
          <a:xfrm>
            <a:off x="326053" y="914400"/>
            <a:ext cx="12457202" cy="5435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3200">
                <a:latin typeface="Montserrat"/>
                <a:ea typeface="Montserrat"/>
                <a:cs typeface="Montserrat"/>
                <a:sym typeface="Montserrat"/>
              </a:defRPr>
            </a:lvl1pPr>
          </a:lstStyle>
          <a:p>
            <a:pPr/>
            <a:r>
              <a:t>FUTURE EXPLORATION</a:t>
            </a:r>
          </a:p>
        </p:txBody>
      </p:sp>
      <p:sp>
        <p:nvSpPr>
          <p:cNvPr id="284" name="Google Shape;242;p32"/>
          <p:cNvSpPr txBox="1"/>
          <p:nvPr/>
        </p:nvSpPr>
        <p:spPr>
          <a:xfrm>
            <a:off x="684474" y="2306269"/>
            <a:ext cx="9992702" cy="14630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marL="457200" indent="-419100">
              <a:lnSpc>
                <a:spcPct val="90000"/>
              </a:lnSpc>
              <a:buClr>
                <a:srgbClr val="FF0000"/>
              </a:buClr>
              <a:buSzPts val="3000"/>
              <a:buFont typeface="Helvetica"/>
              <a:buChar char="●"/>
              <a:defRPr b="1" sz="3000">
                <a:solidFill>
                  <a:srgbClr val="FF0000"/>
                </a:solidFill>
                <a:latin typeface="Montserrat"/>
                <a:ea typeface="Montserrat"/>
                <a:cs typeface="Montserrat"/>
                <a:sym typeface="Montserrat"/>
              </a:defRPr>
            </a:pPr>
            <a:r>
              <a:t>WEATHER DATA</a:t>
            </a:r>
          </a:p>
          <a:p>
            <a:pPr indent="457200">
              <a:lnSpc>
                <a:spcPct val="90000"/>
              </a:lnSpc>
            </a:pPr>
            <a:endParaRPr b="1" sz="3000">
              <a:solidFill>
                <a:srgbClr val="FF0000"/>
              </a:solidFill>
              <a:latin typeface="Montserrat"/>
              <a:ea typeface="Montserrat"/>
              <a:cs typeface="Montserrat"/>
              <a:sym typeface="Montserrat"/>
            </a:endParaRPr>
          </a:p>
          <a:p>
            <a:pPr marL="457200" indent="-419100">
              <a:lnSpc>
                <a:spcPct val="90000"/>
              </a:lnSpc>
              <a:buClr>
                <a:srgbClr val="FF0000"/>
              </a:buClr>
              <a:buSzPts val="3000"/>
              <a:buFont typeface="Helvetica"/>
              <a:buChar char="●"/>
              <a:defRPr b="1" sz="3000">
                <a:solidFill>
                  <a:srgbClr val="FF0000"/>
                </a:solidFill>
                <a:latin typeface="Montserrat"/>
                <a:ea typeface="Montserrat"/>
                <a:cs typeface="Montserrat"/>
                <a:sym typeface="Montserrat"/>
              </a:defRPr>
            </a:pPr>
            <a:r>
              <a:t>CONCESSIONS SALES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Google Shape;248;p33"/>
          <p:cNvSpPr/>
          <p:nvPr/>
        </p:nvSpPr>
        <p:spPr>
          <a:xfrm flipH="1" rot="10800000">
            <a:off x="326053" y="779520"/>
            <a:ext cx="1190564" cy="129303"/>
          </a:xfrm>
          <a:prstGeom prst="rect">
            <a:avLst/>
          </a:prstGeom>
          <a:solidFill>
            <a:srgbClr val="FF2600"/>
          </a:solidFill>
          <a:ln w="12700">
            <a:miter lim="400000"/>
          </a:ln>
        </p:spPr>
        <p:txBody>
          <a:bodyPr lIns="0" tIns="0" rIns="0" bIns="0" anchor="ctr"/>
          <a:lstStyle/>
          <a:p>
            <a:pPr algn="ctr">
              <a:defRPr sz="2500">
                <a:solidFill>
                  <a:srgbClr val="FF0000"/>
                </a:solidFill>
                <a:latin typeface="Calibri"/>
                <a:ea typeface="Calibri"/>
                <a:cs typeface="Calibri"/>
                <a:sym typeface="Calibri"/>
              </a:defRPr>
            </a:pPr>
          </a:p>
        </p:txBody>
      </p:sp>
      <p:pic>
        <p:nvPicPr>
          <p:cNvPr id="289" name="Google Shape;250;p33" descr="Google Shape;250;p33"/>
          <p:cNvPicPr>
            <a:picLocks noChangeAspect="1"/>
          </p:cNvPicPr>
          <p:nvPr/>
        </p:nvPicPr>
        <p:blipFill>
          <a:blip r:embed="rId3">
            <a:extLst/>
          </a:blip>
          <a:stretch>
            <a:fillRect/>
          </a:stretch>
        </p:blipFill>
        <p:spPr>
          <a:xfrm>
            <a:off x="326050" y="1619649"/>
            <a:ext cx="6965375" cy="3921518"/>
          </a:xfrm>
          <a:prstGeom prst="rect">
            <a:avLst/>
          </a:prstGeom>
          <a:ln w="12700">
            <a:miter lim="400000"/>
          </a:ln>
        </p:spPr>
      </p:pic>
      <p:pic>
        <p:nvPicPr>
          <p:cNvPr id="290" name="Google Shape;251;p33" descr="Google Shape;251;p33"/>
          <p:cNvPicPr>
            <a:picLocks noChangeAspect="1"/>
          </p:cNvPicPr>
          <p:nvPr/>
        </p:nvPicPr>
        <p:blipFill>
          <a:blip r:embed="rId4">
            <a:extLst/>
          </a:blip>
          <a:stretch>
            <a:fillRect/>
          </a:stretch>
        </p:blipFill>
        <p:spPr>
          <a:xfrm>
            <a:off x="7519724" y="4064737"/>
            <a:ext cx="6965377" cy="3918014"/>
          </a:xfrm>
          <a:prstGeom prst="rect">
            <a:avLst/>
          </a:prstGeom>
          <a:ln w="12700">
            <a:miter lim="400000"/>
          </a:ln>
        </p:spPr>
      </p:pic>
      <p:sp>
        <p:nvSpPr>
          <p:cNvPr id="291" name="Google Shape;252;p33"/>
          <p:cNvSpPr txBox="1"/>
          <p:nvPr/>
        </p:nvSpPr>
        <p:spPr>
          <a:xfrm>
            <a:off x="326049" y="914400"/>
            <a:ext cx="15361500" cy="83438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2400">
                <a:latin typeface="Montserrat"/>
                <a:ea typeface="Montserrat"/>
                <a:cs typeface="Montserrat"/>
                <a:sym typeface="Montserrat"/>
              </a:defRPr>
            </a:lvl1pPr>
          </a:lstStyle>
          <a:p>
            <a:pPr/>
            <a:r>
              <a:t>….Stealing balls from kids ??</a:t>
            </a:r>
          </a:p>
        </p:txBody>
      </p:sp>
      <p:sp>
        <p:nvSpPr>
          <p:cNvPr id="292" name="Google Shape;253;p33"/>
          <p:cNvSpPr txBox="1"/>
          <p:nvPr/>
        </p:nvSpPr>
        <p:spPr>
          <a:xfrm>
            <a:off x="326052" y="6628224"/>
            <a:ext cx="6810600" cy="6070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indent="1828800">
              <a:lnSpc>
                <a:spcPct val="110000"/>
              </a:lnSpc>
              <a:defRPr b="1" sz="3600">
                <a:latin typeface="Montserrat"/>
                <a:ea typeface="Montserrat"/>
                <a:cs typeface="Montserrat"/>
                <a:sym typeface="Montserrat"/>
              </a:defRPr>
            </a:lvl1pPr>
          </a:lstStyle>
          <a:p>
            <a:pPr/>
            <a:r>
              <a:t>THANKS!!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Google Shape;96;p20"/>
          <p:cNvSpPr/>
          <p:nvPr/>
        </p:nvSpPr>
        <p:spPr>
          <a:xfrm flipH="1" rot="10800000">
            <a:off x="326053" y="779520"/>
            <a:ext cx="1190564" cy="129303"/>
          </a:xfrm>
          <a:prstGeom prst="rect">
            <a:avLst/>
          </a:prstGeom>
          <a:solidFill>
            <a:srgbClr val="FF2600"/>
          </a:solidFill>
          <a:ln w="12700">
            <a:miter lim="400000"/>
          </a:ln>
        </p:spPr>
        <p:txBody>
          <a:bodyPr lIns="0" tIns="0" rIns="0" bIns="0" anchor="ctr"/>
          <a:lstStyle/>
          <a:p>
            <a:pPr algn="ctr">
              <a:defRPr sz="2500">
                <a:solidFill>
                  <a:srgbClr val="FF0000"/>
                </a:solidFill>
                <a:latin typeface="Calibri"/>
                <a:ea typeface="Calibri"/>
                <a:cs typeface="Calibri"/>
                <a:sym typeface="Calibri"/>
              </a:defRPr>
            </a:pPr>
          </a:p>
        </p:txBody>
      </p:sp>
      <p:sp>
        <p:nvSpPr>
          <p:cNvPr id="150" name="Google Shape;97;p20"/>
          <p:cNvSpPr txBox="1"/>
          <p:nvPr/>
        </p:nvSpPr>
        <p:spPr>
          <a:xfrm>
            <a:off x="882450" y="1923475"/>
            <a:ext cx="12865500" cy="393973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457200" indent="-419100">
              <a:buClr>
                <a:srgbClr val="000000"/>
              </a:buClr>
              <a:buSzPts val="3000"/>
              <a:buFont typeface="Arial"/>
              <a:buChar char="●"/>
              <a:defRPr b="1" sz="3000"/>
            </a:pPr>
            <a:r>
              <a:t>Revenue Increase </a:t>
            </a:r>
          </a:p>
          <a:p>
            <a:pPr lvl="1" marL="914400" indent="-381000">
              <a:buClr>
                <a:srgbClr val="000000"/>
              </a:buClr>
              <a:buSzPts val="2400"/>
              <a:buFont typeface="Arial"/>
              <a:buChar char="○"/>
              <a:defRPr sz="2400">
                <a:latin typeface="Calibri"/>
                <a:ea typeface="Calibri"/>
                <a:cs typeface="Calibri"/>
                <a:sym typeface="Calibri"/>
              </a:defRPr>
            </a:pPr>
            <a:r>
              <a:t>$3.5B in 2001 to $10B in 2017</a:t>
            </a:r>
          </a:p>
          <a:p>
            <a:pPr lvl="1" marL="914400" indent="-381000">
              <a:buClr>
                <a:srgbClr val="000000"/>
              </a:buClr>
              <a:buSzPts val="2400"/>
              <a:buFont typeface="Trebuchet MS"/>
              <a:buChar char="○"/>
              <a:defRPr sz="2400">
                <a:latin typeface="Calibri"/>
                <a:ea typeface="Calibri"/>
                <a:cs typeface="Calibri"/>
                <a:sym typeface="Calibri"/>
              </a:defRPr>
            </a:pPr>
            <a:r>
              <a:t>Ticket Revenue: $3B in 2017 </a:t>
            </a:r>
          </a:p>
          <a:p>
            <a:pPr indent="914400"/>
            <a:endParaRPr sz="2400">
              <a:latin typeface="Calibri"/>
              <a:ea typeface="Calibri"/>
              <a:cs typeface="Calibri"/>
              <a:sym typeface="Calibri"/>
            </a:endParaRPr>
          </a:p>
          <a:p>
            <a:pPr marL="457200" indent="-419100">
              <a:buClr>
                <a:srgbClr val="000000"/>
              </a:buClr>
              <a:buSzPts val="3000"/>
              <a:buFont typeface="Arial"/>
              <a:buChar char="●"/>
              <a:defRPr b="1" sz="3000"/>
            </a:pPr>
            <a:r>
              <a:t>Dynamic Ticket Pricing </a:t>
            </a:r>
          </a:p>
          <a:p>
            <a:pPr lvl="1" marL="914400" indent="-381000">
              <a:buClr>
                <a:srgbClr val="000000"/>
              </a:buClr>
              <a:buSzPts val="2400"/>
              <a:buFont typeface="Arial"/>
              <a:buChar char="○"/>
              <a:defRPr sz="2400"/>
            </a:pPr>
            <a:r>
              <a:t>Game-to-Game Variation  </a:t>
            </a:r>
          </a:p>
          <a:p>
            <a:pPr lvl="1" marL="914400" indent="-381000">
              <a:buClr>
                <a:srgbClr val="000000"/>
              </a:buClr>
              <a:buSzPts val="2400"/>
              <a:buFont typeface="Arial"/>
              <a:buChar char="○"/>
              <a:defRPr sz="2400"/>
            </a:pPr>
            <a:r>
              <a:t>Few Season Ticket Holders </a:t>
            </a:r>
          </a:p>
          <a:p>
            <a:pPr indent="1371600"/>
            <a:endParaRPr sz="2400"/>
          </a:p>
          <a:p>
            <a:pPr indent="1371600"/>
            <a:endParaRPr sz="3000"/>
          </a:p>
        </p:txBody>
      </p:sp>
      <p:sp>
        <p:nvSpPr>
          <p:cNvPr id="151" name="Google Shape;98;p20"/>
          <p:cNvSpPr txBox="1"/>
          <p:nvPr/>
        </p:nvSpPr>
        <p:spPr>
          <a:xfrm>
            <a:off x="326053" y="914399"/>
            <a:ext cx="12457098" cy="5435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3200">
                <a:latin typeface="Montserrat"/>
                <a:ea typeface="Montserrat"/>
                <a:cs typeface="Montserrat"/>
                <a:sym typeface="Montserrat"/>
              </a:defRPr>
            </a:lvl1pPr>
          </a:lstStyle>
          <a:p>
            <a:pPr/>
            <a:r>
              <a:t>OPPORTUNITY </a:t>
            </a:r>
          </a:p>
        </p:txBody>
      </p:sp>
      <p:pic>
        <p:nvPicPr>
          <p:cNvPr id="152" name="Google Shape;99;p20" descr="Google Shape;99;p20"/>
          <p:cNvPicPr>
            <a:picLocks noChangeAspect="1"/>
          </p:cNvPicPr>
          <p:nvPr/>
        </p:nvPicPr>
        <p:blipFill>
          <a:blip r:embed="rId3">
            <a:extLst/>
          </a:blip>
          <a:stretch>
            <a:fillRect/>
          </a:stretch>
        </p:blipFill>
        <p:spPr>
          <a:xfrm>
            <a:off x="8093774" y="1471275"/>
            <a:ext cx="5654178" cy="424062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Google Shape;105;p21"/>
          <p:cNvSpPr/>
          <p:nvPr/>
        </p:nvSpPr>
        <p:spPr>
          <a:xfrm>
            <a:off x="9635397" y="0"/>
            <a:ext cx="5018101" cy="8229600"/>
          </a:xfrm>
          <a:prstGeom prst="rect">
            <a:avLst/>
          </a:prstGeom>
          <a:solidFill>
            <a:srgbClr val="FFFFFF"/>
          </a:solidFill>
          <a:ln w="12700">
            <a:miter lim="400000"/>
          </a:ln>
        </p:spPr>
        <p:txBody>
          <a:bodyPr lIns="0" tIns="0" rIns="0" bIns="0" anchor="ctr"/>
          <a:lstStyle/>
          <a:p>
            <a:pPr algn="ctr">
              <a:defRPr>
                <a:solidFill>
                  <a:srgbClr val="FF0000"/>
                </a:solidFill>
                <a:latin typeface="Calibri"/>
                <a:ea typeface="Calibri"/>
                <a:cs typeface="Calibri"/>
                <a:sym typeface="Calibri"/>
              </a:defRPr>
            </a:pPr>
          </a:p>
        </p:txBody>
      </p:sp>
      <p:sp>
        <p:nvSpPr>
          <p:cNvPr id="157" name="Google Shape;106;p21"/>
          <p:cNvSpPr txBox="1"/>
          <p:nvPr/>
        </p:nvSpPr>
        <p:spPr>
          <a:xfrm>
            <a:off x="9975345" y="4178386"/>
            <a:ext cx="4640401" cy="311781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nSpc>
                <a:spcPct val="90000"/>
              </a:lnSpc>
              <a:defRPr b="1" sz="2500">
                <a:solidFill>
                  <a:srgbClr val="FF0000"/>
                </a:solidFill>
                <a:latin typeface="Montserrat"/>
                <a:ea typeface="Montserrat"/>
                <a:cs typeface="Montserrat"/>
                <a:sym typeface="Montserrat"/>
              </a:defRPr>
            </a:pPr>
            <a:r>
              <a:t>SCRAPING TOOL</a:t>
            </a:r>
          </a:p>
          <a:p>
            <a:pPr>
              <a:lnSpc>
                <a:spcPct val="90000"/>
              </a:lnSpc>
            </a:pPr>
            <a:endParaRPr b="1" sz="2400">
              <a:latin typeface="Montserrat"/>
              <a:ea typeface="Montserrat"/>
              <a:cs typeface="Montserrat"/>
              <a:sym typeface="Montserrat"/>
            </a:endParaRPr>
          </a:p>
          <a:p>
            <a:pPr marL="457200" indent="-381000">
              <a:lnSpc>
                <a:spcPct val="90000"/>
              </a:lnSpc>
              <a:buClr>
                <a:srgbClr val="000000"/>
              </a:buClr>
              <a:buSzPts val="2400"/>
              <a:buFont typeface="Helvetica"/>
              <a:buChar char="-"/>
              <a:defRPr b="1" sz="2400">
                <a:latin typeface="Montserrat"/>
                <a:ea typeface="Montserrat"/>
                <a:cs typeface="Montserrat"/>
                <a:sym typeface="Montserrat"/>
              </a:defRPr>
            </a:pPr>
            <a:r>
              <a:t>BeautifulSoup</a:t>
            </a:r>
          </a:p>
          <a:p>
            <a:pPr>
              <a:lnSpc>
                <a:spcPct val="90000"/>
              </a:lnSpc>
            </a:pPr>
            <a:endParaRPr b="1" sz="3600">
              <a:latin typeface="Montserrat"/>
              <a:ea typeface="Montserrat"/>
              <a:cs typeface="Montserrat"/>
              <a:sym typeface="Montserrat"/>
            </a:endParaRPr>
          </a:p>
          <a:p>
            <a:pPr>
              <a:lnSpc>
                <a:spcPct val="90000"/>
              </a:lnSpc>
            </a:pPr>
            <a:endParaRPr b="1" sz="3600">
              <a:latin typeface="Montserrat"/>
              <a:ea typeface="Montserrat"/>
              <a:cs typeface="Montserrat"/>
              <a:sym typeface="Montserrat"/>
            </a:endParaRPr>
          </a:p>
          <a:p>
            <a:pPr>
              <a:lnSpc>
                <a:spcPct val="90000"/>
              </a:lnSpc>
            </a:pPr>
            <a:endParaRPr b="1" sz="3600">
              <a:latin typeface="Montserrat"/>
              <a:ea typeface="Montserrat"/>
              <a:cs typeface="Montserrat"/>
              <a:sym typeface="Montserrat"/>
            </a:endParaRPr>
          </a:p>
        </p:txBody>
      </p:sp>
      <p:pic>
        <p:nvPicPr>
          <p:cNvPr id="158" name="Google Shape;107;p21" descr="Google Shape;107;p21"/>
          <p:cNvPicPr>
            <a:picLocks noChangeAspect="1"/>
          </p:cNvPicPr>
          <p:nvPr/>
        </p:nvPicPr>
        <p:blipFill>
          <a:blip r:embed="rId3">
            <a:extLst/>
          </a:blip>
          <a:stretch>
            <a:fillRect/>
          </a:stretch>
        </p:blipFill>
        <p:spPr>
          <a:xfrm>
            <a:off x="5398425" y="478199"/>
            <a:ext cx="1219201" cy="1219202"/>
          </a:xfrm>
          <a:prstGeom prst="rect">
            <a:avLst/>
          </a:prstGeom>
          <a:ln w="12700">
            <a:miter lim="400000"/>
          </a:ln>
        </p:spPr>
      </p:pic>
      <p:grpSp>
        <p:nvGrpSpPr>
          <p:cNvPr id="161" name="Google Shape;108;p21"/>
          <p:cNvGrpSpPr/>
          <p:nvPr/>
        </p:nvGrpSpPr>
        <p:grpSpPr>
          <a:xfrm>
            <a:off x="655974" y="6521570"/>
            <a:ext cx="2703602" cy="1469401"/>
            <a:chOff x="0" y="0"/>
            <a:chExt cx="2703600" cy="1469400"/>
          </a:xfrm>
        </p:grpSpPr>
        <p:sp>
          <p:nvSpPr>
            <p:cNvPr id="159" name="Rectangle"/>
            <p:cNvSpPr/>
            <p:nvPr/>
          </p:nvSpPr>
          <p:spPr>
            <a:xfrm>
              <a:off x="-1" y="-1"/>
              <a:ext cx="2703602" cy="1469402"/>
            </a:xfrm>
            <a:prstGeom prst="rect">
              <a:avLst/>
            </a:prstGeom>
            <a:solidFill>
              <a:srgbClr val="FFFF00"/>
            </a:solidFill>
            <a:ln w="25400" cap="flat">
              <a:solidFill>
                <a:srgbClr val="395E89"/>
              </a:solidFill>
              <a:prstDash val="solid"/>
              <a:round/>
            </a:ln>
            <a:effectLst/>
          </p:spPr>
          <p:txBody>
            <a:bodyPr wrap="square" lIns="0" tIns="0" rIns="0" bIns="0" numCol="1" anchor="ctr">
              <a:noAutofit/>
            </a:bodyPr>
            <a:lstStyle/>
            <a:p>
              <a:pPr algn="ctr"/>
            </a:p>
          </p:txBody>
        </p:sp>
        <p:sp>
          <p:nvSpPr>
            <p:cNvPr id="160" name="Reformat:…"/>
            <p:cNvSpPr txBox="1"/>
            <p:nvPr/>
          </p:nvSpPr>
          <p:spPr>
            <a:xfrm>
              <a:off x="-1" y="82308"/>
              <a:ext cx="2703602" cy="13047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p>
              <a:pPr algn="ctr"/>
              <a:r>
                <a:t>Reformat: </a:t>
              </a:r>
            </a:p>
            <a:p>
              <a:pPr algn="ctr"/>
              <a:r>
                <a:t>• match rest of deck template</a:t>
              </a:r>
            </a:p>
            <a:p>
              <a:pPr algn="ctr"/>
              <a:r>
                <a:t>• black background behind the third box</a:t>
              </a:r>
            </a:p>
            <a:p>
              <a:pPr algn="ctr"/>
              <a:r>
                <a:t>• spacing and font should match across the board</a:t>
              </a:r>
            </a:p>
          </p:txBody>
        </p:sp>
      </p:grpSp>
      <p:sp>
        <p:nvSpPr>
          <p:cNvPr id="162" name="Google Shape;109;p21"/>
          <p:cNvSpPr/>
          <p:nvPr/>
        </p:nvSpPr>
        <p:spPr>
          <a:xfrm>
            <a:off x="-2" y="0"/>
            <a:ext cx="5018100" cy="8229600"/>
          </a:xfrm>
          <a:prstGeom prst="rect">
            <a:avLst/>
          </a:prstGeom>
          <a:solidFill>
            <a:srgbClr val="FFFFFF"/>
          </a:solidFill>
          <a:ln w="12700">
            <a:miter lim="400000"/>
          </a:ln>
        </p:spPr>
        <p:txBody>
          <a:bodyPr lIns="0" tIns="0" rIns="0" bIns="0" anchor="ctr"/>
          <a:lstStyle/>
          <a:p>
            <a:pPr algn="ctr">
              <a:defRPr>
                <a:solidFill>
                  <a:srgbClr val="FF0000"/>
                </a:solidFill>
                <a:latin typeface="Calibri"/>
                <a:ea typeface="Calibri"/>
                <a:cs typeface="Calibri"/>
                <a:sym typeface="Calibri"/>
              </a:defRPr>
            </a:pPr>
          </a:p>
        </p:txBody>
      </p:sp>
      <p:sp>
        <p:nvSpPr>
          <p:cNvPr id="163" name="Google Shape;110;p21"/>
          <p:cNvSpPr/>
          <p:nvPr/>
        </p:nvSpPr>
        <p:spPr>
          <a:xfrm>
            <a:off x="-2" y="0"/>
            <a:ext cx="5018100" cy="8229600"/>
          </a:xfrm>
          <a:prstGeom prst="rect">
            <a:avLst/>
          </a:prstGeom>
          <a:solidFill>
            <a:srgbClr val="FFFFFF"/>
          </a:solidFill>
          <a:ln w="12700">
            <a:miter lim="400000"/>
          </a:ln>
        </p:spPr>
        <p:txBody>
          <a:bodyPr lIns="0" tIns="0" rIns="0" bIns="0" anchor="ctr"/>
          <a:lstStyle/>
          <a:p>
            <a:pPr algn="ctr">
              <a:defRPr>
                <a:solidFill>
                  <a:srgbClr val="FF0000"/>
                </a:solidFill>
                <a:latin typeface="Calibri"/>
                <a:ea typeface="Calibri"/>
                <a:cs typeface="Calibri"/>
                <a:sym typeface="Calibri"/>
              </a:defRPr>
            </a:pPr>
          </a:p>
        </p:txBody>
      </p:sp>
      <p:sp>
        <p:nvSpPr>
          <p:cNvPr id="164" name="Google Shape;111;p21"/>
          <p:cNvSpPr/>
          <p:nvPr/>
        </p:nvSpPr>
        <p:spPr>
          <a:xfrm>
            <a:off x="5119675" y="0"/>
            <a:ext cx="4754101" cy="7991100"/>
          </a:xfrm>
          <a:prstGeom prst="rect">
            <a:avLst/>
          </a:prstGeom>
          <a:solidFill>
            <a:srgbClr val="FFFFFF"/>
          </a:solidFill>
          <a:ln w="12700">
            <a:miter lim="400000"/>
          </a:ln>
        </p:spPr>
        <p:txBody>
          <a:bodyPr lIns="0" tIns="0" rIns="0" bIns="0" anchor="ctr"/>
          <a:lstStyle/>
          <a:p>
            <a:pPr algn="ctr">
              <a:defRPr>
                <a:solidFill>
                  <a:srgbClr val="FF0000"/>
                </a:solidFill>
                <a:latin typeface="Calibri"/>
                <a:ea typeface="Calibri"/>
                <a:cs typeface="Calibri"/>
                <a:sym typeface="Calibri"/>
              </a:defRPr>
            </a:pPr>
          </a:p>
        </p:txBody>
      </p:sp>
      <p:sp>
        <p:nvSpPr>
          <p:cNvPr id="165" name="Google Shape;112;p21"/>
          <p:cNvSpPr txBox="1"/>
          <p:nvPr/>
        </p:nvSpPr>
        <p:spPr>
          <a:xfrm>
            <a:off x="655970" y="4178372"/>
            <a:ext cx="4640401" cy="428367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nSpc>
                <a:spcPct val="90000"/>
              </a:lnSpc>
              <a:defRPr b="1" sz="2500">
                <a:solidFill>
                  <a:srgbClr val="FF0000"/>
                </a:solidFill>
                <a:latin typeface="Montserrat"/>
                <a:ea typeface="Montserrat"/>
                <a:cs typeface="Montserrat"/>
                <a:sym typeface="Montserrat"/>
              </a:defRPr>
            </a:pPr>
            <a:r>
              <a:t>MLB INFORMATION</a:t>
            </a:r>
          </a:p>
          <a:p>
            <a:pPr>
              <a:lnSpc>
                <a:spcPct val="90000"/>
              </a:lnSpc>
            </a:pPr>
            <a:endParaRPr b="1" sz="2400">
              <a:latin typeface="Montserrat"/>
              <a:ea typeface="Montserrat"/>
              <a:cs typeface="Montserrat"/>
              <a:sym typeface="Montserrat"/>
            </a:endParaRPr>
          </a:p>
          <a:p>
            <a:pPr marL="457200" indent="-381000">
              <a:lnSpc>
                <a:spcPct val="90000"/>
              </a:lnSpc>
              <a:buClr>
                <a:srgbClr val="000000"/>
              </a:buClr>
              <a:buSzPts val="2400"/>
              <a:buFont typeface="Helvetica"/>
              <a:buChar char="-"/>
              <a:defRPr b="1" sz="2400">
                <a:latin typeface="Montserrat"/>
                <a:ea typeface="Montserrat"/>
                <a:cs typeface="Montserrat"/>
                <a:sym typeface="Montserrat"/>
              </a:defRPr>
            </a:pPr>
            <a:r>
              <a:t>30 teams in MLB</a:t>
            </a:r>
          </a:p>
          <a:p>
            <a:pPr>
              <a:lnSpc>
                <a:spcPct val="90000"/>
              </a:lnSpc>
            </a:pPr>
            <a:endParaRPr b="1" sz="2400">
              <a:latin typeface="Montserrat"/>
              <a:ea typeface="Montserrat"/>
              <a:cs typeface="Montserrat"/>
              <a:sym typeface="Montserrat"/>
            </a:endParaRPr>
          </a:p>
          <a:p>
            <a:pPr marL="457200" indent="-381000">
              <a:lnSpc>
                <a:spcPct val="90000"/>
              </a:lnSpc>
              <a:buClr>
                <a:srgbClr val="000000"/>
              </a:buClr>
              <a:buSzPts val="2400"/>
              <a:buFont typeface="Helvetica"/>
              <a:buChar char="-"/>
              <a:defRPr b="1" sz="2400">
                <a:latin typeface="Montserrat"/>
                <a:ea typeface="Montserrat"/>
                <a:cs typeface="Montserrat"/>
                <a:sym typeface="Montserrat"/>
              </a:defRPr>
            </a:pPr>
            <a:r>
              <a:t>2 leagues  </a:t>
            </a:r>
          </a:p>
          <a:p>
            <a:pPr indent="457200">
              <a:lnSpc>
                <a:spcPct val="90000"/>
              </a:lnSpc>
              <a:defRPr b="1" sz="2400">
                <a:latin typeface="Montserrat"/>
                <a:ea typeface="Montserrat"/>
                <a:cs typeface="Montserrat"/>
                <a:sym typeface="Montserrat"/>
              </a:defRPr>
            </a:pPr>
            <a:r>
              <a:t>(3 divisions each) </a:t>
            </a:r>
          </a:p>
          <a:p>
            <a:pPr>
              <a:lnSpc>
                <a:spcPct val="90000"/>
              </a:lnSpc>
            </a:pPr>
            <a:endParaRPr b="1" sz="2400">
              <a:latin typeface="Montserrat"/>
              <a:ea typeface="Montserrat"/>
              <a:cs typeface="Montserrat"/>
              <a:sym typeface="Montserrat"/>
            </a:endParaRPr>
          </a:p>
          <a:p>
            <a:pPr marL="457200" indent="-381000">
              <a:lnSpc>
                <a:spcPct val="90000"/>
              </a:lnSpc>
              <a:buClr>
                <a:srgbClr val="000000"/>
              </a:buClr>
              <a:buSzPts val="2400"/>
              <a:buFont typeface="Helvetica"/>
              <a:buChar char="-"/>
              <a:defRPr b="1" sz="2400">
                <a:latin typeface="Montserrat"/>
                <a:ea typeface="Montserrat"/>
                <a:cs typeface="Montserrat"/>
                <a:sym typeface="Montserrat"/>
              </a:defRPr>
            </a:pPr>
            <a:r>
              <a:t>Years: 2000 - 2017 </a:t>
            </a:r>
          </a:p>
          <a:p>
            <a:pPr>
              <a:lnSpc>
                <a:spcPct val="90000"/>
              </a:lnSpc>
            </a:pPr>
            <a:endParaRPr b="1" sz="3600">
              <a:latin typeface="Montserrat"/>
              <a:ea typeface="Montserrat"/>
              <a:cs typeface="Montserrat"/>
              <a:sym typeface="Montserrat"/>
            </a:endParaRPr>
          </a:p>
          <a:p>
            <a:pPr>
              <a:lnSpc>
                <a:spcPct val="90000"/>
              </a:lnSpc>
            </a:pPr>
            <a:endParaRPr b="1" sz="3600">
              <a:latin typeface="Montserrat"/>
              <a:ea typeface="Montserrat"/>
              <a:cs typeface="Montserrat"/>
              <a:sym typeface="Montserrat"/>
            </a:endParaRPr>
          </a:p>
        </p:txBody>
      </p:sp>
      <p:sp>
        <p:nvSpPr>
          <p:cNvPr id="166" name="Google Shape;113;p21"/>
          <p:cNvSpPr txBox="1"/>
          <p:nvPr/>
        </p:nvSpPr>
        <p:spPr>
          <a:xfrm>
            <a:off x="5589108" y="4178386"/>
            <a:ext cx="4640401" cy="312289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nSpc>
                <a:spcPct val="90000"/>
              </a:lnSpc>
              <a:defRPr b="1" sz="2500">
                <a:solidFill>
                  <a:srgbClr val="FF0000"/>
                </a:solidFill>
                <a:latin typeface="Montserrat"/>
                <a:ea typeface="Montserrat"/>
                <a:cs typeface="Montserrat"/>
                <a:sym typeface="Montserrat"/>
              </a:defRPr>
            </a:pPr>
            <a:r>
              <a:t>THE DATA</a:t>
            </a:r>
          </a:p>
          <a:p>
            <a:pPr>
              <a:lnSpc>
                <a:spcPct val="90000"/>
              </a:lnSpc>
            </a:pPr>
            <a:endParaRPr b="1" sz="2400">
              <a:latin typeface="Montserrat"/>
              <a:ea typeface="Montserrat"/>
              <a:cs typeface="Montserrat"/>
              <a:sym typeface="Montserrat"/>
            </a:endParaRPr>
          </a:p>
          <a:p>
            <a:pPr marL="457200" indent="-381000">
              <a:lnSpc>
                <a:spcPct val="90000"/>
              </a:lnSpc>
              <a:buClr>
                <a:srgbClr val="000000"/>
              </a:buClr>
              <a:buSzPts val="2400"/>
              <a:buFont typeface="Helvetica"/>
              <a:buChar char="-"/>
              <a:defRPr b="1" sz="2400">
                <a:latin typeface="Montserrat"/>
                <a:ea typeface="Montserrat"/>
                <a:cs typeface="Montserrat"/>
                <a:sym typeface="Montserrat"/>
              </a:defRPr>
            </a:pPr>
            <a:r>
              <a:t>Game level by team </a:t>
            </a:r>
          </a:p>
          <a:p>
            <a:pPr>
              <a:lnSpc>
                <a:spcPct val="90000"/>
              </a:lnSpc>
            </a:pPr>
            <a:endParaRPr b="1" sz="2400">
              <a:latin typeface="Montserrat"/>
              <a:ea typeface="Montserrat"/>
              <a:cs typeface="Montserrat"/>
              <a:sym typeface="Montserrat"/>
            </a:endParaRPr>
          </a:p>
          <a:p>
            <a:pPr marL="457200" indent="-381000">
              <a:lnSpc>
                <a:spcPct val="90000"/>
              </a:lnSpc>
              <a:buClr>
                <a:srgbClr val="000000"/>
              </a:buClr>
              <a:buSzPts val="2400"/>
              <a:buFont typeface="Helvetica"/>
              <a:buChar char="-"/>
              <a:defRPr b="1" sz="2400">
                <a:latin typeface="Montserrat"/>
                <a:ea typeface="Montserrat"/>
                <a:cs typeface="Montserrat"/>
                <a:sym typeface="Montserrat"/>
              </a:defRPr>
            </a:pPr>
            <a:r>
              <a:t>Team level  by  season  </a:t>
            </a:r>
          </a:p>
          <a:p>
            <a:pPr>
              <a:lnSpc>
                <a:spcPct val="90000"/>
              </a:lnSpc>
            </a:pPr>
            <a:endParaRPr b="1" sz="2400">
              <a:latin typeface="Montserrat"/>
              <a:ea typeface="Montserrat"/>
              <a:cs typeface="Montserrat"/>
              <a:sym typeface="Montserrat"/>
            </a:endParaRPr>
          </a:p>
          <a:p>
            <a:pPr marL="457200" indent="-381000">
              <a:lnSpc>
                <a:spcPct val="90000"/>
              </a:lnSpc>
              <a:buClr>
                <a:srgbClr val="000000"/>
              </a:buClr>
              <a:buSzPts val="2400"/>
              <a:buFont typeface="Helvetica"/>
              <a:buChar char="-"/>
              <a:defRPr b="1" sz="2400">
                <a:latin typeface="Montserrat"/>
                <a:ea typeface="Montserrat"/>
                <a:cs typeface="Montserrat"/>
                <a:sym typeface="Montserrat"/>
              </a:defRPr>
            </a:pPr>
            <a:r>
              <a:t>Stadium data</a:t>
            </a:r>
          </a:p>
          <a:p>
            <a:pPr>
              <a:lnSpc>
                <a:spcPct val="90000"/>
              </a:lnSpc>
            </a:pPr>
            <a:endParaRPr b="1" sz="2400">
              <a:latin typeface="Montserrat"/>
              <a:ea typeface="Montserrat"/>
              <a:cs typeface="Montserrat"/>
              <a:sym typeface="Montserrat"/>
            </a:endParaRPr>
          </a:p>
          <a:p>
            <a:pPr marL="457200" indent="-381000">
              <a:lnSpc>
                <a:spcPct val="90000"/>
              </a:lnSpc>
              <a:buClr>
                <a:srgbClr val="000000"/>
              </a:buClr>
              <a:buSzPts val="2400"/>
              <a:buFont typeface="Helvetica"/>
              <a:buChar char="-"/>
              <a:defRPr b="1" sz="2400">
                <a:latin typeface="Montserrat"/>
                <a:ea typeface="Montserrat"/>
                <a:cs typeface="Montserrat"/>
                <a:sym typeface="Montserrat"/>
              </a:defRPr>
            </a:pPr>
            <a:r>
              <a:t>43,000 samples</a:t>
            </a:r>
          </a:p>
        </p:txBody>
      </p:sp>
      <p:pic>
        <p:nvPicPr>
          <p:cNvPr id="167" name="Google Shape;114;p21" descr="Google Shape;114;p21"/>
          <p:cNvPicPr>
            <a:picLocks noChangeAspect="1"/>
          </p:cNvPicPr>
          <p:nvPr/>
        </p:nvPicPr>
        <p:blipFill>
          <a:blip r:embed="rId4">
            <a:extLst/>
          </a:blip>
          <a:stretch>
            <a:fillRect/>
          </a:stretch>
        </p:blipFill>
        <p:spPr>
          <a:xfrm>
            <a:off x="12459013" y="5371724"/>
            <a:ext cx="1743076" cy="2619376"/>
          </a:xfrm>
          <a:prstGeom prst="rect">
            <a:avLst/>
          </a:prstGeom>
          <a:ln w="12700">
            <a:miter lim="400000"/>
          </a:ln>
        </p:spPr>
      </p:pic>
      <p:pic>
        <p:nvPicPr>
          <p:cNvPr id="168" name="Google Shape;115;p21" descr="Google Shape;115;p21"/>
          <p:cNvPicPr>
            <a:picLocks noChangeAspect="1"/>
          </p:cNvPicPr>
          <p:nvPr/>
        </p:nvPicPr>
        <p:blipFill>
          <a:blip r:embed="rId5">
            <a:extLst/>
          </a:blip>
          <a:stretch>
            <a:fillRect/>
          </a:stretch>
        </p:blipFill>
        <p:spPr>
          <a:xfrm>
            <a:off x="655974" y="339173"/>
            <a:ext cx="12798254" cy="316492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Google Shape;121;p22"/>
          <p:cNvSpPr/>
          <p:nvPr/>
        </p:nvSpPr>
        <p:spPr>
          <a:xfrm flipH="1" rot="10800000">
            <a:off x="326054" y="779521"/>
            <a:ext cx="1190701" cy="129301"/>
          </a:xfrm>
          <a:prstGeom prst="rect">
            <a:avLst/>
          </a:prstGeom>
          <a:solidFill>
            <a:srgbClr val="FF2600"/>
          </a:solidFill>
          <a:ln w="12700">
            <a:miter lim="400000"/>
          </a:ln>
        </p:spPr>
        <p:txBody>
          <a:bodyPr lIns="0" tIns="0" rIns="0" bIns="0" anchor="ctr"/>
          <a:lstStyle/>
          <a:p>
            <a:pPr algn="ctr">
              <a:defRPr sz="2500">
                <a:solidFill>
                  <a:srgbClr val="FF0000"/>
                </a:solidFill>
                <a:latin typeface="Calibri"/>
                <a:ea typeface="Calibri"/>
                <a:cs typeface="Calibri"/>
                <a:sym typeface="Calibri"/>
              </a:defRPr>
            </a:pPr>
          </a:p>
        </p:txBody>
      </p:sp>
      <p:sp>
        <p:nvSpPr>
          <p:cNvPr id="173" name="Google Shape;122;p22"/>
          <p:cNvSpPr txBox="1"/>
          <p:nvPr/>
        </p:nvSpPr>
        <p:spPr>
          <a:xfrm>
            <a:off x="326053" y="914400"/>
            <a:ext cx="12457202" cy="5435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3200">
                <a:latin typeface="Montserrat"/>
                <a:ea typeface="Montserrat"/>
                <a:cs typeface="Montserrat"/>
                <a:sym typeface="Montserrat"/>
              </a:defRPr>
            </a:lvl1pPr>
          </a:lstStyle>
          <a:p>
            <a:pPr/>
            <a:r>
              <a:t>REGRESSION MODEL PIPELINE</a:t>
            </a:r>
          </a:p>
        </p:txBody>
      </p:sp>
      <p:grpSp>
        <p:nvGrpSpPr>
          <p:cNvPr id="181" name="Google Shape;123;p22"/>
          <p:cNvGrpSpPr/>
          <p:nvPr/>
        </p:nvGrpSpPr>
        <p:grpSpPr>
          <a:xfrm>
            <a:off x="352224" y="1817700"/>
            <a:ext cx="13925952" cy="5345101"/>
            <a:chOff x="0" y="0"/>
            <a:chExt cx="13925950" cy="5345100"/>
          </a:xfrm>
        </p:grpSpPr>
        <p:grpSp>
          <p:nvGrpSpPr>
            <p:cNvPr id="176" name="Google Shape;124;p22"/>
            <p:cNvGrpSpPr/>
            <p:nvPr/>
          </p:nvGrpSpPr>
          <p:grpSpPr>
            <a:xfrm>
              <a:off x="-1" y="0"/>
              <a:ext cx="3166501" cy="5345101"/>
              <a:chOff x="0" y="0"/>
              <a:chExt cx="3166500" cy="5345100"/>
            </a:xfrm>
          </p:grpSpPr>
          <p:sp>
            <p:nvSpPr>
              <p:cNvPr id="174" name="Chevron"/>
              <p:cNvSpPr/>
              <p:nvPr/>
            </p:nvSpPr>
            <p:spPr>
              <a:xfrm>
                <a:off x="0" y="0"/>
                <a:ext cx="3166501" cy="5345101"/>
              </a:xfrm>
              <a:prstGeom prst="chevron">
                <a:avLst>
                  <a:gd name="adj" fmla="val 17428"/>
                </a:avLst>
              </a:prstGeom>
              <a:solidFill>
                <a:srgbClr val="FFE7E7">
                  <a:alpha val="29019"/>
                </a:srgbClr>
              </a:solidFill>
              <a:ln w="9525" cap="flat">
                <a:solidFill>
                  <a:srgbClr val="999999"/>
                </a:solidFill>
                <a:prstDash val="solid"/>
                <a:round/>
              </a:ln>
              <a:effectLst/>
            </p:spPr>
            <p:txBody>
              <a:bodyPr wrap="square" lIns="0" tIns="0" rIns="0" bIns="0" numCol="1" anchor="ctr">
                <a:noAutofit/>
              </a:bodyPr>
              <a:lstStyle/>
              <a:p>
                <a:pPr algn="ctr"/>
              </a:p>
            </p:txBody>
          </p:sp>
          <p:sp>
            <p:nvSpPr>
              <p:cNvPr id="175" name="Text"/>
              <p:cNvSpPr txBox="1"/>
              <p:nvPr/>
            </p:nvSpPr>
            <p:spPr>
              <a:xfrm>
                <a:off x="551858" y="2460475"/>
                <a:ext cx="2062784" cy="4241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600">
                    <a:solidFill>
                      <a:srgbClr val="FFFFFF"/>
                    </a:solidFill>
                    <a:latin typeface="Montserrat"/>
                    <a:ea typeface="Montserrat"/>
                    <a:cs typeface="Montserrat"/>
                    <a:sym typeface="Montserrat"/>
                  </a:defRPr>
                </a:lvl1pPr>
              </a:lstStyle>
              <a:p>
                <a:pPr/>
                <a:r>
                  <a:t>      </a:t>
                </a:r>
              </a:p>
            </p:txBody>
          </p:sp>
        </p:grpSp>
        <p:sp>
          <p:nvSpPr>
            <p:cNvPr id="177" name="Google Shape;125;p22"/>
            <p:cNvSpPr/>
            <p:nvPr/>
          </p:nvSpPr>
          <p:spPr>
            <a:xfrm>
              <a:off x="2689874" y="0"/>
              <a:ext cx="3166502" cy="5345101"/>
            </a:xfrm>
            <a:prstGeom prst="chevron">
              <a:avLst>
                <a:gd name="adj" fmla="val 17428"/>
              </a:avLst>
            </a:prstGeom>
            <a:solidFill>
              <a:srgbClr val="F2DADA">
                <a:alpha val="49411"/>
              </a:srgbClr>
            </a:solidFill>
            <a:ln w="9525" cap="flat">
              <a:solidFill>
                <a:srgbClr val="999999"/>
              </a:solidFill>
              <a:prstDash val="solid"/>
              <a:round/>
            </a:ln>
            <a:effectLst/>
          </p:spPr>
          <p:txBody>
            <a:bodyPr wrap="square" lIns="0" tIns="0" rIns="0" bIns="0" numCol="1" anchor="ctr">
              <a:noAutofit/>
            </a:bodyPr>
            <a:lstStyle/>
            <a:p>
              <a:pPr/>
            </a:p>
          </p:txBody>
        </p:sp>
        <p:sp>
          <p:nvSpPr>
            <p:cNvPr id="178" name="Google Shape;126;p22"/>
            <p:cNvSpPr/>
            <p:nvPr/>
          </p:nvSpPr>
          <p:spPr>
            <a:xfrm>
              <a:off x="5379724" y="0"/>
              <a:ext cx="3166502" cy="5345101"/>
            </a:xfrm>
            <a:prstGeom prst="chevron">
              <a:avLst>
                <a:gd name="adj" fmla="val 17428"/>
              </a:avLst>
            </a:prstGeom>
            <a:solidFill>
              <a:srgbClr val="E5B8B7">
                <a:alpha val="69411"/>
              </a:srgbClr>
            </a:solidFill>
            <a:ln w="9525" cap="flat">
              <a:solidFill>
                <a:srgbClr val="999999"/>
              </a:solidFill>
              <a:prstDash val="solid"/>
              <a:round/>
            </a:ln>
            <a:effectLst/>
          </p:spPr>
          <p:txBody>
            <a:bodyPr wrap="square" lIns="0" tIns="0" rIns="0" bIns="0" numCol="1" anchor="ctr">
              <a:noAutofit/>
            </a:bodyPr>
            <a:lstStyle/>
            <a:p>
              <a:pPr/>
            </a:p>
          </p:txBody>
        </p:sp>
        <p:sp>
          <p:nvSpPr>
            <p:cNvPr id="179" name="Google Shape;127;p22"/>
            <p:cNvSpPr/>
            <p:nvPr/>
          </p:nvSpPr>
          <p:spPr>
            <a:xfrm>
              <a:off x="8069599" y="0"/>
              <a:ext cx="3166502" cy="5345101"/>
            </a:xfrm>
            <a:prstGeom prst="chevron">
              <a:avLst>
                <a:gd name="adj" fmla="val 17428"/>
              </a:avLst>
            </a:prstGeom>
            <a:solidFill>
              <a:srgbClr val="D99593"/>
            </a:solidFill>
            <a:ln w="9525" cap="flat">
              <a:solidFill>
                <a:srgbClr val="999999"/>
              </a:solidFill>
              <a:prstDash val="solid"/>
              <a:round/>
            </a:ln>
            <a:effectLst/>
          </p:spPr>
          <p:txBody>
            <a:bodyPr wrap="square" lIns="0" tIns="0" rIns="0" bIns="0" numCol="1" anchor="ctr">
              <a:noAutofit/>
            </a:bodyPr>
            <a:lstStyle/>
            <a:p>
              <a:pPr/>
            </a:p>
          </p:txBody>
        </p:sp>
        <p:sp>
          <p:nvSpPr>
            <p:cNvPr id="180" name="Google Shape;128;p22"/>
            <p:cNvSpPr/>
            <p:nvPr/>
          </p:nvSpPr>
          <p:spPr>
            <a:xfrm>
              <a:off x="10759450" y="0"/>
              <a:ext cx="3166501" cy="5345101"/>
            </a:xfrm>
            <a:prstGeom prst="chevron">
              <a:avLst>
                <a:gd name="adj" fmla="val 17428"/>
              </a:avLst>
            </a:prstGeom>
            <a:solidFill>
              <a:srgbClr val="953734"/>
            </a:solidFill>
            <a:ln w="9525" cap="flat">
              <a:solidFill>
                <a:srgbClr val="999999"/>
              </a:solidFill>
              <a:prstDash val="solid"/>
              <a:round/>
            </a:ln>
            <a:effectLst/>
          </p:spPr>
          <p:txBody>
            <a:bodyPr wrap="square" lIns="0" tIns="0" rIns="0" bIns="0" numCol="1" anchor="ctr">
              <a:noAutofit/>
            </a:bodyPr>
            <a:lstStyle/>
            <a:p>
              <a:pPr/>
            </a:p>
          </p:txBody>
        </p:sp>
      </p:grpSp>
      <p:sp>
        <p:nvSpPr>
          <p:cNvPr id="182" name="Google Shape;129;p22"/>
          <p:cNvSpPr txBox="1"/>
          <p:nvPr/>
        </p:nvSpPr>
        <p:spPr>
          <a:xfrm>
            <a:off x="564149" y="3729550"/>
            <a:ext cx="2852102" cy="1338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b="1" sz="1600">
                <a:latin typeface="Montserrat"/>
                <a:ea typeface="Montserrat"/>
                <a:cs typeface="Montserrat"/>
                <a:sym typeface="Montserrat"/>
              </a:defRPr>
            </a:pPr>
            <a:r>
              <a:t>	SCRAPE DATA</a:t>
            </a:r>
          </a:p>
          <a:p>
            <a:pPr indent="457200" algn="ctr"/>
            <a:endParaRPr sz="1600"/>
          </a:p>
          <a:p>
            <a:pPr indent="457200"/>
            <a:r>
              <a:t>Organized by team &amp; year</a:t>
            </a:r>
          </a:p>
          <a:p>
            <a:pPr/>
            <a:endParaRPr b="1" sz="1600">
              <a:latin typeface="Montserrat"/>
              <a:ea typeface="Montserrat"/>
              <a:cs typeface="Montserrat"/>
              <a:sym typeface="Montserrat"/>
            </a:endParaRPr>
          </a:p>
        </p:txBody>
      </p:sp>
      <p:sp>
        <p:nvSpPr>
          <p:cNvPr id="183" name="Google Shape;130;p22"/>
          <p:cNvSpPr txBox="1"/>
          <p:nvPr/>
        </p:nvSpPr>
        <p:spPr>
          <a:xfrm>
            <a:off x="3678149" y="3236583"/>
            <a:ext cx="2401201" cy="27043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b="1" sz="1600">
                <a:latin typeface="Montserrat"/>
                <a:ea typeface="Montserrat"/>
                <a:cs typeface="Montserrat"/>
                <a:sym typeface="Montserrat"/>
              </a:defRPr>
            </a:pPr>
            <a:r>
              <a:t>CLEAN DATA</a:t>
            </a:r>
          </a:p>
          <a:p>
            <a:pPr/>
          </a:p>
          <a:p>
            <a:pPr/>
            <a:r>
              <a:t>Add features:</a:t>
            </a:r>
          </a:p>
          <a:p>
            <a:pPr/>
            <a:r>
              <a:t>	Win %</a:t>
            </a:r>
          </a:p>
          <a:p>
            <a:pPr/>
            <a:r>
              <a:t>	 top player stat</a:t>
            </a:r>
          </a:p>
          <a:p>
            <a:pPr/>
          </a:p>
          <a:p>
            <a:pPr/>
            <a:r>
              <a:t>Dummy variables:</a:t>
            </a:r>
          </a:p>
          <a:p>
            <a:pPr indent="457200"/>
            <a:r>
              <a:t>Double Header</a:t>
            </a:r>
          </a:p>
          <a:p>
            <a:pPr indent="457200"/>
            <a:r>
              <a:t>Day vs. Night </a:t>
            </a:r>
          </a:p>
          <a:p>
            <a:pPr/>
            <a:endParaRPr sz="1600"/>
          </a:p>
          <a:p>
            <a:pPr>
              <a:defRPr sz="1600"/>
            </a:pPr>
            <a:r>
              <a:t>Filter to </a:t>
            </a:r>
            <a:r>
              <a:rPr sz="1400"/>
              <a:t>home game by team </a:t>
            </a:r>
          </a:p>
        </p:txBody>
      </p:sp>
      <p:sp>
        <p:nvSpPr>
          <p:cNvPr id="184" name="Google Shape;131;p22"/>
          <p:cNvSpPr txBox="1"/>
          <p:nvPr/>
        </p:nvSpPr>
        <p:spPr>
          <a:xfrm>
            <a:off x="6237899" y="3326058"/>
            <a:ext cx="2962501" cy="21455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b="1" sz="1600">
                <a:latin typeface="Montserrat"/>
                <a:ea typeface="Montserrat"/>
                <a:cs typeface="Montserrat"/>
                <a:sym typeface="Montserrat"/>
              </a:defRPr>
            </a:pPr>
            <a:r>
              <a:t>    DEFINE TARGET</a:t>
            </a:r>
          </a:p>
          <a:p>
            <a:pPr indent="914400">
              <a:defRPr b="1" sz="1600">
                <a:latin typeface="Montserrat"/>
                <a:ea typeface="Montserrat"/>
                <a:cs typeface="Montserrat"/>
                <a:sym typeface="Montserrat"/>
              </a:defRPr>
            </a:pPr>
            <a:r>
              <a:t> &amp; </a:t>
            </a:r>
          </a:p>
          <a:p>
            <a:pPr indent="457200">
              <a:defRPr b="1" sz="1600">
                <a:latin typeface="Montserrat"/>
                <a:ea typeface="Montserrat"/>
                <a:cs typeface="Montserrat"/>
                <a:sym typeface="Montserrat"/>
              </a:defRPr>
            </a:pPr>
            <a:r>
              <a:t>FEATURES</a:t>
            </a:r>
          </a:p>
          <a:p>
            <a:pPr indent="457200" algn="ctr"/>
            <a:endParaRPr sz="1600"/>
          </a:p>
          <a:p>
            <a:pPr/>
            <a:r>
              <a:t>Target: Attendance </a:t>
            </a:r>
          </a:p>
          <a:p>
            <a:pPr/>
          </a:p>
          <a:p>
            <a:pPr/>
            <a:r>
              <a:t>Features: 24 initial, 16 final </a:t>
            </a:r>
          </a:p>
          <a:p>
            <a:pPr/>
            <a:r>
              <a:t>	</a:t>
            </a:r>
          </a:p>
        </p:txBody>
      </p:sp>
      <p:sp>
        <p:nvSpPr>
          <p:cNvPr id="185" name="Google Shape;132;p22"/>
          <p:cNvSpPr txBox="1"/>
          <p:nvPr/>
        </p:nvSpPr>
        <p:spPr>
          <a:xfrm>
            <a:off x="8707725" y="3427658"/>
            <a:ext cx="2852101" cy="19423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b="1" sz="1600">
                <a:solidFill>
                  <a:srgbClr val="FFFFFF"/>
                </a:solidFill>
                <a:latin typeface="Montserrat"/>
                <a:ea typeface="Montserrat"/>
                <a:cs typeface="Montserrat"/>
                <a:sym typeface="Montserrat"/>
              </a:defRPr>
            </a:pPr>
            <a:r>
              <a:t>OBSERVE </a:t>
            </a:r>
          </a:p>
          <a:p>
            <a:pPr algn="ctr">
              <a:defRPr b="1" sz="1600">
                <a:solidFill>
                  <a:srgbClr val="FFFFFF"/>
                </a:solidFill>
                <a:latin typeface="Montserrat"/>
                <a:ea typeface="Montserrat"/>
                <a:cs typeface="Montserrat"/>
                <a:sym typeface="Montserrat"/>
              </a:defRPr>
            </a:pPr>
            <a:r>
              <a:t>&amp;</a:t>
            </a:r>
          </a:p>
          <a:p>
            <a:pPr algn="ctr">
              <a:defRPr b="1" sz="1600">
                <a:solidFill>
                  <a:srgbClr val="FFFFFF"/>
                </a:solidFill>
                <a:latin typeface="Montserrat"/>
                <a:ea typeface="Montserrat"/>
                <a:cs typeface="Montserrat"/>
                <a:sym typeface="Montserrat"/>
              </a:defRPr>
            </a:pPr>
            <a:r>
              <a:t>FEATURE ENGINEER</a:t>
            </a:r>
          </a:p>
          <a:p>
            <a:pPr indent="457200" algn="ctr"/>
            <a:endParaRPr sz="1600">
              <a:solidFill>
                <a:srgbClr val="FFFFFF"/>
              </a:solidFill>
            </a:endParaRPr>
          </a:p>
          <a:p>
            <a:pPr indent="457200">
              <a:defRPr>
                <a:solidFill>
                  <a:srgbClr val="FFFFFF"/>
                </a:solidFill>
              </a:defRPr>
            </a:pPr>
            <a:r>
              <a:t>linear relationship between </a:t>
            </a:r>
          </a:p>
          <a:p>
            <a:pPr algn="ctr">
              <a:defRPr>
                <a:solidFill>
                  <a:srgbClr val="FFFFFF"/>
                </a:solidFill>
              </a:defRPr>
            </a:pPr>
            <a:r>
              <a:t>features and target</a:t>
            </a:r>
          </a:p>
          <a:p>
            <a:pPr algn="ctr"/>
            <a:endParaRPr>
              <a:solidFill>
                <a:srgbClr val="FFFFFF"/>
              </a:solidFill>
            </a:endParaRPr>
          </a:p>
        </p:txBody>
      </p:sp>
      <p:sp>
        <p:nvSpPr>
          <p:cNvPr id="186" name="Google Shape;133;p22"/>
          <p:cNvSpPr txBox="1"/>
          <p:nvPr/>
        </p:nvSpPr>
        <p:spPr>
          <a:xfrm>
            <a:off x="11663325" y="3770558"/>
            <a:ext cx="2401201" cy="12565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b="1" sz="1600">
                <a:solidFill>
                  <a:srgbClr val="FFFFFF"/>
                </a:solidFill>
                <a:latin typeface="Montserrat"/>
                <a:ea typeface="Montserrat"/>
                <a:cs typeface="Montserrat"/>
                <a:sym typeface="Montserrat"/>
              </a:defRPr>
            </a:pPr>
            <a:r>
              <a:t>EVALUATE MODEL</a:t>
            </a:r>
          </a:p>
          <a:p>
            <a:pPr indent="457200" algn="ctr"/>
            <a:endParaRPr sz="1600">
              <a:solidFill>
                <a:srgbClr val="FFFFFF"/>
              </a:solidFill>
            </a:endParaRPr>
          </a:p>
          <a:p>
            <a:pPr algn="ctr">
              <a:defRPr>
                <a:solidFill>
                  <a:srgbClr val="FFFFFF"/>
                </a:solidFill>
              </a:defRPr>
            </a:pPr>
            <a:r>
              <a:t>Improve how the model predicts the target and try to reduce RMSE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Google Shape;139;p23" descr="Google Shape;139;p23"/>
          <p:cNvPicPr>
            <a:picLocks noChangeAspect="1"/>
          </p:cNvPicPr>
          <p:nvPr/>
        </p:nvPicPr>
        <p:blipFill>
          <a:blip r:embed="rId3">
            <a:extLst/>
          </a:blip>
          <a:stretch>
            <a:fillRect/>
          </a:stretch>
        </p:blipFill>
        <p:spPr>
          <a:xfrm>
            <a:off x="4982700" y="2534149"/>
            <a:ext cx="9060502" cy="5227227"/>
          </a:xfrm>
          <a:prstGeom prst="rect">
            <a:avLst/>
          </a:prstGeom>
          <a:ln w="12700">
            <a:miter lim="400000"/>
          </a:ln>
        </p:spPr>
      </p:pic>
      <p:sp>
        <p:nvSpPr>
          <p:cNvPr id="189" name="Google Shape;140;p23"/>
          <p:cNvSpPr/>
          <p:nvPr/>
        </p:nvSpPr>
        <p:spPr>
          <a:xfrm flipH="1" rot="10800000">
            <a:off x="326054" y="779521"/>
            <a:ext cx="1190701" cy="129301"/>
          </a:xfrm>
          <a:prstGeom prst="rect">
            <a:avLst/>
          </a:prstGeom>
          <a:solidFill>
            <a:srgbClr val="FF2600"/>
          </a:solidFill>
          <a:ln w="12700">
            <a:miter lim="400000"/>
          </a:ln>
        </p:spPr>
        <p:txBody>
          <a:bodyPr lIns="0" tIns="0" rIns="0" bIns="0" anchor="ctr"/>
          <a:lstStyle/>
          <a:p>
            <a:pPr algn="ctr">
              <a:defRPr sz="2500">
                <a:solidFill>
                  <a:srgbClr val="FF0000"/>
                </a:solidFill>
              </a:defRPr>
            </a:pPr>
          </a:p>
        </p:txBody>
      </p:sp>
      <p:sp>
        <p:nvSpPr>
          <p:cNvPr id="190" name="Google Shape;141;p23"/>
          <p:cNvSpPr txBox="1"/>
          <p:nvPr/>
        </p:nvSpPr>
        <p:spPr>
          <a:xfrm>
            <a:off x="326053" y="914400"/>
            <a:ext cx="12457202" cy="5435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3200">
                <a:latin typeface="Montserrat"/>
                <a:ea typeface="Montserrat"/>
                <a:cs typeface="Montserrat"/>
                <a:sym typeface="Montserrat"/>
              </a:defRPr>
            </a:lvl1pPr>
          </a:lstStyle>
          <a:p>
            <a:pPr/>
            <a:r>
              <a:t>TARGET</a:t>
            </a:r>
          </a:p>
        </p:txBody>
      </p:sp>
      <p:sp>
        <p:nvSpPr>
          <p:cNvPr id="191" name="Google Shape;142;p23"/>
          <p:cNvSpPr txBox="1"/>
          <p:nvPr/>
        </p:nvSpPr>
        <p:spPr>
          <a:xfrm>
            <a:off x="326049" y="1834050"/>
            <a:ext cx="12698101" cy="230628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nSpc>
                <a:spcPct val="90000"/>
              </a:lnSpc>
              <a:defRPr b="1" sz="2500">
                <a:solidFill>
                  <a:srgbClr val="FF0000"/>
                </a:solidFill>
                <a:latin typeface="Montserrat"/>
                <a:ea typeface="Montserrat"/>
                <a:cs typeface="Montserrat"/>
                <a:sym typeface="Montserrat"/>
              </a:defRPr>
            </a:pPr>
            <a:r>
              <a:t>y = attendance as proxy for ticket sales</a:t>
            </a:r>
          </a:p>
          <a:p>
            <a:pPr>
              <a:lnSpc>
                <a:spcPct val="90000"/>
              </a:lnSpc>
            </a:pPr>
            <a:endParaRPr b="1" sz="2500">
              <a:solidFill>
                <a:srgbClr val="FF0000"/>
              </a:solidFill>
              <a:latin typeface="Montserrat"/>
              <a:ea typeface="Montserrat"/>
              <a:cs typeface="Montserrat"/>
              <a:sym typeface="Montserrat"/>
            </a:endParaRPr>
          </a:p>
          <a:p>
            <a:pPr>
              <a:lnSpc>
                <a:spcPct val="90000"/>
              </a:lnSpc>
            </a:pPr>
            <a:endParaRPr b="1" sz="3600">
              <a:latin typeface="Montserrat"/>
              <a:ea typeface="Montserrat"/>
              <a:cs typeface="Montserrat"/>
              <a:sym typeface="Montserrat"/>
            </a:endParaRPr>
          </a:p>
          <a:p>
            <a:pPr>
              <a:lnSpc>
                <a:spcPct val="90000"/>
              </a:lnSpc>
            </a:pPr>
            <a:endParaRPr b="1" sz="3600">
              <a:latin typeface="Montserrat"/>
              <a:ea typeface="Montserrat"/>
              <a:cs typeface="Montserrat"/>
              <a:sym typeface="Montserrat"/>
            </a:endParaR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Google Shape;148;p24"/>
          <p:cNvSpPr/>
          <p:nvPr/>
        </p:nvSpPr>
        <p:spPr>
          <a:xfrm flipH="1" rot="10800000">
            <a:off x="326053" y="779520"/>
            <a:ext cx="1190564" cy="129303"/>
          </a:xfrm>
          <a:prstGeom prst="rect">
            <a:avLst/>
          </a:prstGeom>
          <a:solidFill>
            <a:srgbClr val="FF2600"/>
          </a:solidFill>
          <a:ln w="12700">
            <a:miter lim="400000"/>
          </a:ln>
        </p:spPr>
        <p:txBody>
          <a:bodyPr lIns="0" tIns="0" rIns="0" bIns="0" anchor="ctr"/>
          <a:lstStyle/>
          <a:p>
            <a:pPr algn="ctr">
              <a:defRPr sz="2500">
                <a:solidFill>
                  <a:srgbClr val="FF0000"/>
                </a:solidFill>
              </a:defRPr>
            </a:pPr>
          </a:p>
        </p:txBody>
      </p:sp>
      <p:sp>
        <p:nvSpPr>
          <p:cNvPr id="196" name="Google Shape;149;p24"/>
          <p:cNvSpPr txBox="1"/>
          <p:nvPr/>
        </p:nvSpPr>
        <p:spPr>
          <a:xfrm>
            <a:off x="326053" y="914399"/>
            <a:ext cx="12457098" cy="5435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3200">
                <a:latin typeface="Montserrat"/>
                <a:ea typeface="Montserrat"/>
                <a:cs typeface="Montserrat"/>
                <a:sym typeface="Montserrat"/>
              </a:defRPr>
            </a:lvl1pPr>
          </a:lstStyle>
          <a:p>
            <a:pPr/>
            <a:r>
              <a:t>FEATURE BREAKDOWN</a:t>
            </a:r>
          </a:p>
        </p:txBody>
      </p:sp>
      <p:sp>
        <p:nvSpPr>
          <p:cNvPr id="197" name="Google Shape;150;p24"/>
          <p:cNvSpPr/>
          <p:nvPr/>
        </p:nvSpPr>
        <p:spPr>
          <a:xfrm flipH="1">
            <a:off x="9772214" y="2565702"/>
            <a:ext cx="1" cy="5393552"/>
          </a:xfrm>
          <a:prstGeom prst="line">
            <a:avLst/>
          </a:prstGeom>
          <a:ln>
            <a:solidFill>
              <a:srgbClr val="000000"/>
            </a:solidFill>
          </a:ln>
        </p:spPr>
        <p:txBody>
          <a:bodyPr lIns="0" tIns="0" rIns="0" bIns="0"/>
          <a:lstStyle/>
          <a:p>
            <a:pPr/>
          </a:p>
        </p:txBody>
      </p:sp>
      <p:grpSp>
        <p:nvGrpSpPr>
          <p:cNvPr id="200" name="Google Shape;151;p24"/>
          <p:cNvGrpSpPr/>
          <p:nvPr/>
        </p:nvGrpSpPr>
        <p:grpSpPr>
          <a:xfrm>
            <a:off x="326151" y="1008112"/>
            <a:ext cx="3596138" cy="6196004"/>
            <a:chOff x="0" y="0"/>
            <a:chExt cx="3596137" cy="6196002"/>
          </a:xfrm>
        </p:grpSpPr>
        <p:sp>
          <p:nvSpPr>
            <p:cNvPr id="198" name="Google Shape;152;p24"/>
            <p:cNvSpPr/>
            <p:nvPr/>
          </p:nvSpPr>
          <p:spPr>
            <a:xfrm>
              <a:off x="16169" y="718538"/>
              <a:ext cx="3579969" cy="5307094"/>
            </a:xfrm>
            <a:prstGeom prst="roundRect">
              <a:avLst>
                <a:gd name="adj" fmla="val 0"/>
              </a:avLst>
            </a:prstGeom>
            <a:solidFill>
              <a:srgbClr val="F2F2F2"/>
            </a:solidFill>
            <a:ln w="12700" cap="flat">
              <a:noFill/>
              <a:miter lim="400000"/>
            </a:ln>
            <a:effectLst/>
          </p:spPr>
          <p:txBody>
            <a:bodyPr wrap="square" lIns="0" tIns="0" rIns="0" bIns="0" numCol="1" anchor="ctr">
              <a:noAutofit/>
            </a:bodyPr>
            <a:lstStyle/>
            <a:p>
              <a:pPr/>
            </a:p>
          </p:txBody>
        </p:sp>
        <p:sp>
          <p:nvSpPr>
            <p:cNvPr id="199" name="Google Shape;153;p24"/>
            <p:cNvSpPr txBox="1"/>
            <p:nvPr/>
          </p:nvSpPr>
          <p:spPr>
            <a:xfrm>
              <a:off x="0" y="0"/>
              <a:ext cx="3274356" cy="61960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indent="457200"/>
              <a:endParaRPr b="1" sz="1800"/>
            </a:p>
            <a:p>
              <a:pPr indent="457200"/>
              <a:endParaRPr b="1" sz="1800"/>
            </a:p>
            <a:p>
              <a:pPr indent="457200"/>
              <a:endParaRPr b="1" sz="1800"/>
            </a:p>
            <a:p>
              <a:pPr/>
              <a:endParaRPr b="1" sz="1800"/>
            </a:p>
            <a:p>
              <a:pPr marL="457200" indent="-342900">
                <a:buClr>
                  <a:srgbClr val="000000"/>
                </a:buClr>
                <a:buSzPts val="1800"/>
                <a:buFont typeface="Arial"/>
                <a:buChar char="●"/>
                <a:defRPr b="1" sz="1800"/>
              </a:pPr>
              <a:r>
                <a:t>batters’ average  age</a:t>
              </a:r>
            </a:p>
            <a:p>
              <a:pPr marL="457200" indent="-342900">
                <a:buClr>
                  <a:srgbClr val="000000"/>
                </a:buClr>
                <a:buSzPts val="1800"/>
                <a:buFont typeface="Arial"/>
                <a:buChar char="●"/>
                <a:defRPr b="1" sz="1800"/>
              </a:pPr>
              <a:r>
                <a:t>pitchers’ average  age</a:t>
              </a:r>
            </a:p>
            <a:p>
              <a:pPr marL="457200" indent="-342900">
                <a:buClr>
                  <a:srgbClr val="000000"/>
                </a:buClr>
                <a:buSzPts val="1800"/>
                <a:buFont typeface="Arial"/>
                <a:buChar char="●"/>
                <a:defRPr b="1" sz="1800"/>
              </a:pPr>
              <a:r>
                <a:t>win percentage</a:t>
              </a:r>
            </a:p>
            <a:p>
              <a:pPr marL="457200" indent="-342900">
                <a:buClr>
                  <a:srgbClr val="000000"/>
                </a:buClr>
                <a:buSzPts val="1800"/>
                <a:buFont typeface="Arial"/>
                <a:buChar char="●"/>
                <a:defRPr b="1" sz="1800"/>
              </a:pPr>
              <a:r>
                <a:t>top player statistic </a:t>
              </a:r>
            </a:p>
            <a:p>
              <a:pPr marL="457200" indent="-342900">
                <a:buClr>
                  <a:srgbClr val="000000"/>
                </a:buClr>
                <a:buSzPts val="1800"/>
                <a:buFont typeface="Arial"/>
                <a:buChar char="●"/>
                <a:defRPr b="1" sz="1800"/>
              </a:pPr>
              <a:r>
                <a:t>GB (“games behind”)</a:t>
              </a:r>
            </a:p>
            <a:p>
              <a:pPr marL="457200" indent="-342900">
                <a:buClr>
                  <a:srgbClr val="000000"/>
                </a:buClr>
                <a:buSzPts val="1800"/>
                <a:buFont typeface="Arial"/>
                <a:buChar char="●"/>
                <a:defRPr b="1" sz="1800"/>
              </a:pPr>
              <a:r>
                <a:t>stadium capacity</a:t>
              </a:r>
            </a:p>
            <a:p>
              <a:pPr marL="457200" indent="-342900">
                <a:buClr>
                  <a:srgbClr val="000000"/>
                </a:buClr>
                <a:buSzPts val="1800"/>
                <a:buFont typeface="Arial"/>
                <a:buChar char="●"/>
                <a:defRPr b="1" sz="1800"/>
              </a:pPr>
              <a:r>
                <a:t>winning streak</a:t>
              </a:r>
            </a:p>
            <a:p>
              <a:pPr marL="457200" indent="-342900">
                <a:buClr>
                  <a:srgbClr val="000000"/>
                </a:buClr>
                <a:buSzPts val="1800"/>
                <a:buFont typeface="Arial"/>
                <a:buChar char="●"/>
                <a:defRPr b="1" sz="1800"/>
              </a:pPr>
              <a:r>
                <a:t>opening day</a:t>
              </a:r>
            </a:p>
            <a:p>
              <a:pPr marL="457200" indent="-342900">
                <a:buClr>
                  <a:srgbClr val="000000"/>
                </a:buClr>
                <a:buSzPts val="1800"/>
                <a:buFont typeface="Arial"/>
                <a:buChar char="●"/>
                <a:defRPr b="1" sz="1800"/>
              </a:pPr>
              <a:r>
                <a:t>day vs. night game</a:t>
              </a:r>
            </a:p>
            <a:p>
              <a:pPr marL="457200" indent="-342900">
                <a:buClr>
                  <a:srgbClr val="000000"/>
                </a:buClr>
                <a:buSzPts val="1800"/>
                <a:buFont typeface="Arial"/>
                <a:buChar char="●"/>
                <a:defRPr b="1" sz="1800"/>
              </a:pPr>
              <a:r>
                <a:t>day of week </a:t>
              </a:r>
            </a:p>
            <a:p>
              <a:pPr marL="457200" indent="-342900">
                <a:buClr>
                  <a:srgbClr val="000000"/>
                </a:buClr>
                <a:buSzPts val="1800"/>
                <a:buFont typeface="Arial"/>
                <a:buChar char="●"/>
                <a:defRPr b="1" sz="1800"/>
              </a:pPr>
              <a:r>
                <a:t>month </a:t>
              </a:r>
            </a:p>
            <a:p>
              <a:pPr marL="457200" indent="-342900">
                <a:buClr>
                  <a:srgbClr val="000000"/>
                </a:buClr>
                <a:buSzPts val="1800"/>
                <a:buFont typeface="Arial"/>
                <a:buChar char="●"/>
                <a:defRPr b="1" sz="1800"/>
              </a:pPr>
              <a:r>
                <a:t>runs per game </a:t>
              </a:r>
            </a:p>
            <a:p>
              <a:pPr marL="457200" indent="-342900">
                <a:buClr>
                  <a:srgbClr val="000000"/>
                </a:buClr>
                <a:buSzPts val="1800"/>
                <a:buFont typeface="Arial"/>
                <a:buChar char="●"/>
                <a:defRPr b="1" sz="1800"/>
              </a:pPr>
              <a:r>
                <a:t>divisional rank</a:t>
              </a:r>
            </a:p>
            <a:p>
              <a:pPr marL="457200" indent="-342900">
                <a:buClr>
                  <a:srgbClr val="000000"/>
                </a:buClr>
                <a:buSzPts val="1800"/>
                <a:buFont typeface="Arial"/>
                <a:buChar char="●"/>
                <a:defRPr b="1" sz="1800"/>
              </a:pPr>
              <a:r>
                <a:t>team</a:t>
              </a:r>
            </a:p>
            <a:p>
              <a:pPr marL="457200" indent="-342900">
                <a:buClr>
                  <a:srgbClr val="000000"/>
                </a:buClr>
                <a:buSzPts val="1800"/>
                <a:buFont typeface="Arial"/>
                <a:buChar char="●"/>
                <a:defRPr b="1" sz="1800"/>
              </a:pPr>
              <a:r>
                <a:t>stadium</a:t>
              </a:r>
            </a:p>
            <a:p>
              <a:pPr marL="457200" indent="-342900">
                <a:buClr>
                  <a:srgbClr val="000000"/>
                </a:buClr>
                <a:buSzPts val="1800"/>
                <a:buFont typeface="Arial"/>
                <a:buChar char="●"/>
                <a:defRPr b="1" sz="1800"/>
              </a:pPr>
              <a:r>
                <a:t>opponent</a:t>
              </a:r>
            </a:p>
            <a:p>
              <a:pPr algn="ctr"/>
              <a:endParaRPr b="1" sz="1600"/>
            </a:p>
            <a:p>
              <a:pPr algn="ctr"/>
              <a:endParaRPr b="1" sz="1600"/>
            </a:p>
          </p:txBody>
        </p:sp>
      </p:grpSp>
      <p:sp>
        <p:nvSpPr>
          <p:cNvPr id="201" name="Google Shape;154;p24"/>
          <p:cNvSpPr/>
          <p:nvPr/>
        </p:nvSpPr>
        <p:spPr>
          <a:xfrm>
            <a:off x="4403125" y="2742227"/>
            <a:ext cx="13800" cy="3347102"/>
          </a:xfrm>
          <a:prstGeom prst="line">
            <a:avLst/>
          </a:prstGeom>
          <a:ln w="28575">
            <a:solidFill>
              <a:srgbClr val="000000"/>
            </a:solidFill>
          </a:ln>
        </p:spPr>
        <p:txBody>
          <a:bodyPr lIns="0" tIns="0" rIns="0" bIns="0"/>
          <a:lstStyle/>
          <a:p>
            <a:pPr/>
          </a:p>
        </p:txBody>
      </p:sp>
      <p:pic>
        <p:nvPicPr>
          <p:cNvPr id="202" name="Google Shape;155;p24" descr="Google Shape;155;p24"/>
          <p:cNvPicPr>
            <a:picLocks noChangeAspect="1"/>
          </p:cNvPicPr>
          <p:nvPr/>
        </p:nvPicPr>
        <p:blipFill>
          <a:blip r:embed="rId3">
            <a:extLst/>
          </a:blip>
          <a:stretch>
            <a:fillRect/>
          </a:stretch>
        </p:blipFill>
        <p:spPr>
          <a:xfrm>
            <a:off x="4416924" y="1319000"/>
            <a:ext cx="10213477" cy="6999400"/>
          </a:xfrm>
          <a:prstGeom prst="rect">
            <a:avLst/>
          </a:prstGeom>
          <a:ln w="12700">
            <a:miter lim="400000"/>
          </a:ln>
        </p:spPr>
      </p:pic>
      <p:sp>
        <p:nvSpPr>
          <p:cNvPr id="203" name="Google Shape;156;p24"/>
          <p:cNvSpPr/>
          <p:nvPr/>
        </p:nvSpPr>
        <p:spPr>
          <a:xfrm>
            <a:off x="6359449" y="7122849"/>
            <a:ext cx="390301" cy="836401"/>
          </a:xfrm>
          <a:prstGeom prst="rect">
            <a:avLst/>
          </a:prstGeom>
          <a:ln w="28575">
            <a:solidFill>
              <a:srgbClr val="FF0000"/>
            </a:solidFill>
          </a:ln>
        </p:spPr>
        <p:txBody>
          <a:bodyPr lIns="0" tIns="0" rIns="0" bIns="0"/>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Google Shape;162;p25"/>
          <p:cNvSpPr/>
          <p:nvPr/>
        </p:nvSpPr>
        <p:spPr>
          <a:xfrm flipH="1" rot="10800000">
            <a:off x="326054" y="779521"/>
            <a:ext cx="1190701" cy="129301"/>
          </a:xfrm>
          <a:prstGeom prst="rect">
            <a:avLst/>
          </a:prstGeom>
          <a:solidFill>
            <a:srgbClr val="FF2600"/>
          </a:solidFill>
          <a:ln w="12700">
            <a:miter lim="400000"/>
          </a:ln>
        </p:spPr>
        <p:txBody>
          <a:bodyPr lIns="0" tIns="0" rIns="0" bIns="0" anchor="ctr"/>
          <a:lstStyle/>
          <a:p>
            <a:pPr algn="ctr">
              <a:defRPr sz="2500">
                <a:solidFill>
                  <a:srgbClr val="FF0000"/>
                </a:solidFill>
              </a:defRPr>
            </a:pPr>
          </a:p>
        </p:txBody>
      </p:sp>
      <p:grpSp>
        <p:nvGrpSpPr>
          <p:cNvPr id="210" name="Google Shape;164;p25"/>
          <p:cNvGrpSpPr/>
          <p:nvPr/>
        </p:nvGrpSpPr>
        <p:grpSpPr>
          <a:xfrm>
            <a:off x="326049" y="1131525"/>
            <a:ext cx="12698101" cy="1460460"/>
            <a:chOff x="0" y="0"/>
            <a:chExt cx="12698100" cy="1460459"/>
          </a:xfrm>
        </p:grpSpPr>
        <p:sp>
          <p:nvSpPr>
            <p:cNvPr id="208" name="Rectangle"/>
            <p:cNvSpPr/>
            <p:nvPr/>
          </p:nvSpPr>
          <p:spPr>
            <a:xfrm flipH="1">
              <a:off x="0" y="0"/>
              <a:ext cx="12698101" cy="1092001"/>
            </a:xfrm>
            <a:prstGeom prst="rect">
              <a:avLst/>
            </a:prstGeom>
            <a:noFill/>
            <a:ln w="9525" cap="flat">
              <a:solidFill>
                <a:srgbClr val="F3F3F3"/>
              </a:solidFill>
              <a:prstDash val="solid"/>
              <a:round/>
            </a:ln>
            <a:effectLst/>
          </p:spPr>
          <p:txBody>
            <a:bodyPr wrap="square" lIns="0" tIns="0" rIns="0" bIns="0" numCol="1" anchor="t">
              <a:noAutofit/>
            </a:bodyPr>
            <a:lstStyle/>
            <a:p>
              <a:pPr>
                <a:lnSpc>
                  <a:spcPct val="90000"/>
                </a:lnSpc>
                <a:defRPr b="1" sz="4800">
                  <a:latin typeface="Montserrat"/>
                  <a:ea typeface="Montserrat"/>
                  <a:cs typeface="Montserrat"/>
                  <a:sym typeface="Montserrat"/>
                </a:defRPr>
              </a:pPr>
            </a:p>
          </p:txBody>
        </p:sp>
        <p:sp>
          <p:nvSpPr>
            <p:cNvPr id="209" name="Increase in average age of team’s batters: increase in attendance"/>
            <p:cNvSpPr txBox="1"/>
            <p:nvPr/>
          </p:nvSpPr>
          <p:spPr>
            <a:xfrm>
              <a:off x="0" y="0"/>
              <a:ext cx="12698101" cy="14604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lnSpc>
                  <a:spcPct val="90000"/>
                </a:lnSpc>
                <a:defRPr b="1" sz="2400">
                  <a:latin typeface="Montserrat"/>
                  <a:ea typeface="Montserrat"/>
                  <a:cs typeface="Montserrat"/>
                  <a:sym typeface="Montserrat"/>
                </a:defRPr>
              </a:pPr>
              <a:r>
                <a:t>Increase in average age of team’s batters: increase in attendance</a:t>
              </a:r>
            </a:p>
            <a:p>
              <a:pPr>
                <a:lnSpc>
                  <a:spcPct val="90000"/>
                </a:lnSpc>
              </a:pPr>
              <a:endParaRPr b="1" sz="3600">
                <a:latin typeface="Montserrat"/>
                <a:ea typeface="Montserrat"/>
                <a:cs typeface="Montserrat"/>
                <a:sym typeface="Montserrat"/>
              </a:endParaRPr>
            </a:p>
          </p:txBody>
        </p:sp>
      </p:grpSp>
      <p:pic>
        <p:nvPicPr>
          <p:cNvPr id="211" name="Google Shape;165;p25" descr="Google Shape;165;p25"/>
          <p:cNvPicPr>
            <a:picLocks noChangeAspect="1"/>
          </p:cNvPicPr>
          <p:nvPr/>
        </p:nvPicPr>
        <p:blipFill>
          <a:blip r:embed="rId3">
            <a:extLst/>
          </a:blip>
          <a:stretch>
            <a:fillRect/>
          </a:stretch>
        </p:blipFill>
        <p:spPr>
          <a:xfrm>
            <a:off x="1516749" y="1989375"/>
            <a:ext cx="9349425" cy="560965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Google Shape;170;p26"/>
          <p:cNvSpPr/>
          <p:nvPr/>
        </p:nvSpPr>
        <p:spPr>
          <a:xfrm flipH="1" rot="10800000">
            <a:off x="326053" y="779520"/>
            <a:ext cx="1190564" cy="129303"/>
          </a:xfrm>
          <a:prstGeom prst="rect">
            <a:avLst/>
          </a:prstGeom>
          <a:solidFill>
            <a:srgbClr val="FF2600"/>
          </a:solidFill>
          <a:ln w="12700">
            <a:miter lim="400000"/>
          </a:ln>
        </p:spPr>
        <p:txBody>
          <a:bodyPr lIns="0" tIns="0" rIns="0" bIns="0" anchor="ctr"/>
          <a:lstStyle/>
          <a:p>
            <a:pPr algn="ctr">
              <a:defRPr b="1" sz="2500">
                <a:solidFill>
                  <a:srgbClr val="FF0000"/>
                </a:solidFill>
                <a:latin typeface="Montserrat"/>
                <a:ea typeface="Montserrat"/>
                <a:cs typeface="Montserrat"/>
                <a:sym typeface="Montserrat"/>
              </a:defRPr>
            </a:pPr>
          </a:p>
        </p:txBody>
      </p:sp>
      <p:sp>
        <p:nvSpPr>
          <p:cNvPr id="216" name="Google Shape;171;p26"/>
          <p:cNvSpPr txBox="1"/>
          <p:nvPr/>
        </p:nvSpPr>
        <p:spPr>
          <a:xfrm>
            <a:off x="326053" y="914399"/>
            <a:ext cx="12457098" cy="543551"/>
          </a:xfrm>
          <a:prstGeom prst="rect">
            <a:avLst/>
          </a:prstGeom>
          <a:ln w="12700">
            <a:miter lim="400000"/>
          </a:ln>
          <a:extLst>
            <a:ext uri="{C572A759-6A51-4108-AA02-DFA0A04FC94B}">
              <ma14:wrappingTextBoxFlag xmlns:ma14="http://schemas.microsoft.com/office/mac/drawingml/2011/main" val="1"/>
            </a:ext>
          </a:extLst>
        </p:spPr>
        <p:txBody>
          <a:bodyPr lIns="30474" tIns="30474" rIns="30474" bIns="30474">
            <a:spAutoFit/>
          </a:bodyPr>
          <a:lstStyle>
            <a:lvl1pPr>
              <a:lnSpc>
                <a:spcPct val="110000"/>
              </a:lnSpc>
              <a:defRPr b="1" sz="3200">
                <a:latin typeface="Montserrat"/>
                <a:ea typeface="Montserrat"/>
                <a:cs typeface="Montserrat"/>
                <a:sym typeface="Montserrat"/>
              </a:defRPr>
            </a:lvl1pPr>
          </a:lstStyle>
          <a:p>
            <a:pPr/>
            <a:r>
              <a:t>TRAIN - TEST -  RINSE AND REPEAT </a:t>
            </a:r>
          </a:p>
        </p:txBody>
      </p:sp>
      <p:sp>
        <p:nvSpPr>
          <p:cNvPr id="217" name="Google Shape;173;p26"/>
          <p:cNvSpPr txBox="1"/>
          <p:nvPr/>
        </p:nvSpPr>
        <p:spPr>
          <a:xfrm>
            <a:off x="482335" y="1881900"/>
            <a:ext cx="9314700" cy="3688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2400">
                <a:solidFill>
                  <a:srgbClr val="FF0000"/>
                </a:solidFill>
                <a:latin typeface="Montserrat"/>
                <a:ea typeface="Montserrat"/>
                <a:cs typeface="Montserrat"/>
                <a:sym typeface="Montserrat"/>
              </a:defRPr>
            </a:pPr>
            <a:r>
              <a:t>HOLDOUT SET: 20%</a:t>
            </a:r>
          </a:p>
          <a:p>
            <a:pPr>
              <a:defRPr b="1" sz="2400">
                <a:solidFill>
                  <a:srgbClr val="FF0000"/>
                </a:solidFill>
                <a:latin typeface="Montserrat"/>
                <a:ea typeface="Montserrat"/>
                <a:cs typeface="Montserrat"/>
                <a:sym typeface="Montserrat"/>
              </a:defRPr>
            </a:pPr>
            <a:r>
              <a:t>VALIDATION SET: 20%</a:t>
            </a:r>
          </a:p>
          <a:p>
            <a:pPr>
              <a:defRPr b="1" sz="2400">
                <a:solidFill>
                  <a:srgbClr val="FF0000"/>
                </a:solidFill>
                <a:latin typeface="Montserrat"/>
                <a:ea typeface="Montserrat"/>
                <a:cs typeface="Montserrat"/>
                <a:sym typeface="Montserrat"/>
              </a:defRPr>
            </a:pPr>
            <a:r>
              <a:t>TRAINING SET: 80%</a:t>
            </a:r>
          </a:p>
          <a:p>
            <a:pPr/>
            <a:endParaRPr b="1" sz="2400">
              <a:solidFill>
                <a:srgbClr val="FF0000"/>
              </a:solidFill>
              <a:latin typeface="Montserrat"/>
              <a:ea typeface="Montserrat"/>
              <a:cs typeface="Montserrat"/>
              <a:sym typeface="Montserrat"/>
            </a:endParaRPr>
          </a:p>
          <a:p>
            <a:pPr/>
            <a:endParaRPr sz="2400"/>
          </a:p>
          <a:p>
            <a:pPr marL="457200" indent="-342900">
              <a:buClr>
                <a:srgbClr val="000000"/>
              </a:buClr>
              <a:buSzPts val="1800"/>
              <a:buFont typeface="Helvetica"/>
              <a:buChar char="●"/>
              <a:defRPr b="1" sz="1800">
                <a:latin typeface="Montserrat"/>
                <a:ea typeface="Montserrat"/>
                <a:cs typeface="Montserrat"/>
                <a:sym typeface="Montserrat"/>
              </a:defRPr>
            </a:pPr>
            <a:r>
              <a:t>LINEAR</a:t>
            </a:r>
            <a:r>
              <a:rPr b="0"/>
              <a:t> </a:t>
            </a:r>
          </a:p>
          <a:p>
            <a:pPr indent="457200"/>
            <a:endParaRPr b="1" sz="1800">
              <a:latin typeface="Montserrat"/>
              <a:ea typeface="Montserrat"/>
              <a:cs typeface="Montserrat"/>
              <a:sym typeface="Montserrat"/>
            </a:endParaRPr>
          </a:p>
          <a:p>
            <a:pPr marL="457200" indent="-342900">
              <a:buClr>
                <a:srgbClr val="000000"/>
              </a:buClr>
              <a:buSzPts val="1800"/>
              <a:buFont typeface="Helvetica"/>
              <a:buChar char="●"/>
              <a:defRPr sz="1800">
                <a:latin typeface="Montserrat"/>
                <a:ea typeface="Montserrat"/>
                <a:cs typeface="Montserrat"/>
                <a:sym typeface="Montserrat"/>
              </a:defRPr>
            </a:pPr>
            <a:r>
              <a:t>RIDGE</a:t>
            </a:r>
          </a:p>
          <a:p>
            <a:pPr indent="457200"/>
            <a:endParaRPr b="1" sz="1800">
              <a:latin typeface="Montserrat"/>
              <a:ea typeface="Montserrat"/>
              <a:cs typeface="Montserrat"/>
              <a:sym typeface="Montserrat"/>
            </a:endParaRPr>
          </a:p>
          <a:p>
            <a:pPr marL="457200" indent="-342900">
              <a:buClr>
                <a:srgbClr val="000000"/>
              </a:buClr>
              <a:buSzPts val="1800"/>
              <a:buFont typeface="Arial"/>
              <a:buChar char="●"/>
              <a:defRPr sz="1800">
                <a:latin typeface="Montserrat"/>
                <a:ea typeface="Montserrat"/>
                <a:cs typeface="Montserrat"/>
                <a:sym typeface="Montserrat"/>
              </a:defRPr>
            </a:pPr>
            <a:r>
              <a:t>POLYNOMIAL</a:t>
            </a:r>
            <a:r>
              <a:rPr b="1"/>
              <a:t> </a:t>
            </a:r>
            <a:br>
              <a:rPr b="1"/>
            </a:b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Google Shape;179;p27"/>
          <p:cNvSpPr/>
          <p:nvPr/>
        </p:nvSpPr>
        <p:spPr>
          <a:xfrm>
            <a:off x="9592472" y="0"/>
            <a:ext cx="5018101" cy="8229600"/>
          </a:xfrm>
          <a:prstGeom prst="rect">
            <a:avLst/>
          </a:prstGeom>
          <a:solidFill>
            <a:srgbClr val="FFFFFF"/>
          </a:solidFill>
          <a:ln w="12700">
            <a:miter lim="400000"/>
          </a:ln>
        </p:spPr>
        <p:txBody>
          <a:bodyPr lIns="0" tIns="0" rIns="0" bIns="0" anchor="ctr"/>
          <a:lstStyle/>
          <a:p>
            <a:pPr algn="ctr">
              <a:defRPr>
                <a:solidFill>
                  <a:srgbClr val="FF0000"/>
                </a:solidFill>
                <a:latin typeface="Calibri"/>
                <a:ea typeface="Calibri"/>
                <a:cs typeface="Calibri"/>
                <a:sym typeface="Calibri"/>
              </a:defRPr>
            </a:pPr>
          </a:p>
        </p:txBody>
      </p:sp>
      <p:sp>
        <p:nvSpPr>
          <p:cNvPr id="222" name="Google Shape;180;p27"/>
          <p:cNvSpPr txBox="1"/>
          <p:nvPr/>
        </p:nvSpPr>
        <p:spPr>
          <a:xfrm>
            <a:off x="392699" y="361949"/>
            <a:ext cx="6579001" cy="617724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nSpc>
                <a:spcPct val="90000"/>
              </a:lnSpc>
              <a:defRPr b="1" sz="3000">
                <a:latin typeface="Montserrat"/>
                <a:ea typeface="Montserrat"/>
                <a:cs typeface="Montserrat"/>
                <a:sym typeface="Montserrat"/>
              </a:defRPr>
            </a:pPr>
            <a:r>
              <a:t>A linear model is okay  at predicting target in initial OLS pass</a:t>
            </a:r>
          </a:p>
          <a:p>
            <a:pPr>
              <a:lnSpc>
                <a:spcPct val="90000"/>
              </a:lnSpc>
            </a:pPr>
            <a:endParaRPr b="1" sz="3000">
              <a:latin typeface="Montserrat"/>
              <a:ea typeface="Montserrat"/>
              <a:cs typeface="Montserrat"/>
              <a:sym typeface="Montserrat"/>
            </a:endParaRPr>
          </a:p>
          <a:p>
            <a:pPr>
              <a:lnSpc>
                <a:spcPct val="90000"/>
              </a:lnSpc>
            </a:pPr>
            <a:endParaRPr b="1" sz="3000">
              <a:latin typeface="Montserrat"/>
              <a:ea typeface="Montserrat"/>
              <a:cs typeface="Montserrat"/>
              <a:sym typeface="Montserrat"/>
            </a:endParaRPr>
          </a:p>
          <a:p>
            <a:pPr>
              <a:lnSpc>
                <a:spcPct val="90000"/>
              </a:lnSpc>
            </a:pPr>
            <a:endParaRPr b="1" sz="3000">
              <a:latin typeface="Montserrat"/>
              <a:ea typeface="Montserrat"/>
              <a:cs typeface="Montserrat"/>
              <a:sym typeface="Montserrat"/>
            </a:endParaRPr>
          </a:p>
          <a:p>
            <a:pPr>
              <a:lnSpc>
                <a:spcPct val="90000"/>
              </a:lnSpc>
            </a:pPr>
            <a:endParaRPr b="1" sz="3000">
              <a:latin typeface="Montserrat"/>
              <a:ea typeface="Montserrat"/>
              <a:cs typeface="Montserrat"/>
              <a:sym typeface="Montserrat"/>
            </a:endParaRPr>
          </a:p>
          <a:p>
            <a:pPr>
              <a:lnSpc>
                <a:spcPct val="90000"/>
              </a:lnSpc>
            </a:pPr>
            <a:endParaRPr b="1" sz="3000">
              <a:latin typeface="Montserrat"/>
              <a:ea typeface="Montserrat"/>
              <a:cs typeface="Montserrat"/>
              <a:sym typeface="Montserrat"/>
            </a:endParaRPr>
          </a:p>
          <a:p>
            <a:pPr>
              <a:lnSpc>
                <a:spcPct val="90000"/>
              </a:lnSpc>
            </a:pPr>
            <a:endParaRPr b="1" sz="3000">
              <a:latin typeface="Montserrat"/>
              <a:ea typeface="Montserrat"/>
              <a:cs typeface="Montserrat"/>
              <a:sym typeface="Montserrat"/>
            </a:endParaRPr>
          </a:p>
          <a:p>
            <a:pPr>
              <a:lnSpc>
                <a:spcPct val="90000"/>
              </a:lnSpc>
              <a:defRPr b="1" sz="3000">
                <a:latin typeface="Montserrat"/>
                <a:ea typeface="Montserrat"/>
                <a:cs typeface="Montserrat"/>
                <a:sym typeface="Montserrat"/>
              </a:defRPr>
            </a:pPr>
            <a:r>
              <a:t>Some standout features from coefficients perspective: </a:t>
            </a:r>
          </a:p>
          <a:p>
            <a:pPr marL="457200" indent="-419100">
              <a:lnSpc>
                <a:spcPct val="90000"/>
              </a:lnSpc>
              <a:buClr>
                <a:srgbClr val="000000"/>
              </a:buClr>
              <a:buSzPts val="3000"/>
              <a:buFont typeface="Helvetica"/>
              <a:buChar char="-"/>
              <a:defRPr b="1" sz="3000">
                <a:latin typeface="Montserrat"/>
                <a:ea typeface="Montserrat"/>
                <a:cs typeface="Montserrat"/>
                <a:sym typeface="Montserrat"/>
              </a:defRPr>
            </a:pPr>
            <a:r>
              <a:t>batters’ average age</a:t>
            </a:r>
          </a:p>
          <a:p>
            <a:pPr marL="457200" indent="-419100">
              <a:lnSpc>
                <a:spcPct val="90000"/>
              </a:lnSpc>
              <a:buClr>
                <a:srgbClr val="000000"/>
              </a:buClr>
              <a:buSzPts val="3000"/>
              <a:buFont typeface="Helvetica"/>
              <a:buChar char="-"/>
              <a:defRPr b="1" sz="3000">
                <a:latin typeface="Montserrat"/>
                <a:ea typeface="Montserrat"/>
                <a:cs typeface="Montserrat"/>
                <a:sym typeface="Montserrat"/>
              </a:defRPr>
            </a:pPr>
            <a:r>
              <a:t>pitchers’ average age</a:t>
            </a:r>
          </a:p>
          <a:p>
            <a:pPr marL="457200" indent="-419100">
              <a:lnSpc>
                <a:spcPct val="90000"/>
              </a:lnSpc>
              <a:buClr>
                <a:srgbClr val="000000"/>
              </a:buClr>
              <a:buSzPts val="3000"/>
              <a:buFont typeface="Helvetica"/>
              <a:buChar char="-"/>
              <a:defRPr b="1" sz="3000">
                <a:latin typeface="Montserrat"/>
                <a:ea typeface="Montserrat"/>
                <a:cs typeface="Montserrat"/>
                <a:sym typeface="Montserrat"/>
              </a:defRPr>
            </a:pPr>
            <a:r>
              <a:t>opening day </a:t>
            </a:r>
          </a:p>
          <a:p>
            <a:pPr>
              <a:lnSpc>
                <a:spcPct val="90000"/>
              </a:lnSpc>
              <a:defRPr b="1" sz="4800">
                <a:latin typeface="Montserrat"/>
                <a:ea typeface="Montserrat"/>
                <a:cs typeface="Montserrat"/>
                <a:sym typeface="Montserrat"/>
              </a:defRPr>
            </a:pPr>
            <a:r>
              <a:t> </a:t>
            </a:r>
          </a:p>
        </p:txBody>
      </p:sp>
      <p:pic>
        <p:nvPicPr>
          <p:cNvPr id="223" name="Google Shape;181;p27" descr="Google Shape;181;p27"/>
          <p:cNvPicPr>
            <a:picLocks noChangeAspect="1"/>
          </p:cNvPicPr>
          <p:nvPr/>
        </p:nvPicPr>
        <p:blipFill>
          <a:blip r:embed="rId3">
            <a:extLst/>
          </a:blip>
          <a:stretch>
            <a:fillRect/>
          </a:stretch>
        </p:blipFill>
        <p:spPr>
          <a:xfrm>
            <a:off x="2013924" y="1536400"/>
            <a:ext cx="3336551" cy="1180000"/>
          </a:xfrm>
          <a:prstGeom prst="rect">
            <a:avLst/>
          </a:prstGeom>
          <a:ln w="12700">
            <a:miter lim="400000"/>
          </a:ln>
        </p:spPr>
      </p:pic>
      <p:pic>
        <p:nvPicPr>
          <p:cNvPr id="224" name="Google Shape;182;p27" descr="Google Shape;182;p27"/>
          <p:cNvPicPr>
            <a:picLocks noChangeAspect="1"/>
          </p:cNvPicPr>
          <p:nvPr/>
        </p:nvPicPr>
        <p:blipFill>
          <a:blip r:embed="rId4">
            <a:extLst/>
          </a:blip>
          <a:stretch>
            <a:fillRect/>
          </a:stretch>
        </p:blipFill>
        <p:spPr>
          <a:xfrm>
            <a:off x="6981813" y="3914775"/>
            <a:ext cx="666751" cy="4133850"/>
          </a:xfrm>
          <a:prstGeom prst="rect">
            <a:avLst/>
          </a:prstGeom>
          <a:ln w="12700">
            <a:miter lim="400000"/>
          </a:ln>
        </p:spPr>
      </p:pic>
      <p:pic>
        <p:nvPicPr>
          <p:cNvPr id="225" name="Google Shape;183;p27" descr="Google Shape;183;p27"/>
          <p:cNvPicPr>
            <a:picLocks noChangeAspect="1"/>
          </p:cNvPicPr>
          <p:nvPr/>
        </p:nvPicPr>
        <p:blipFill>
          <a:blip r:embed="rId5">
            <a:extLst/>
          </a:blip>
          <a:stretch>
            <a:fillRect/>
          </a:stretch>
        </p:blipFill>
        <p:spPr>
          <a:xfrm>
            <a:off x="8622749" y="180975"/>
            <a:ext cx="3619501" cy="786765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